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Lst>
  <p:sldSz cy="5143500" cx="9144000"/>
  <p:notesSz cx="6858000" cy="9144000"/>
  <p:embeddedFontLst>
    <p:embeddedFont>
      <p:font typeface="Quicksand"/>
      <p:regular r:id="rId40"/>
      <p:bold r:id="rId41"/>
    </p:embeddedFont>
    <p:embeddedFont>
      <p:font typeface="Comfortaa"/>
      <p:regular r:id="rId42"/>
      <p:bold r:id="rId43"/>
    </p:embeddedFont>
    <p:embeddedFont>
      <p:font typeface="Quicksand Light"/>
      <p:regular r:id="rId44"/>
      <p:bold r:id="rId45"/>
    </p:embeddedFont>
    <p:embeddedFont>
      <p:font typeface="Open Sans"/>
      <p:regular r:id="rId46"/>
      <p:bold r:id="rId47"/>
      <p:italic r:id="rId48"/>
      <p:boldItalic r:id="rId4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50" roundtripDataSignature="AMtx7mhYMY8DJPog2x18t3qzjlWefQ5i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Quicksand-regular.fntdata"/><Relationship Id="rId42" Type="http://schemas.openxmlformats.org/officeDocument/2006/relationships/font" Target="fonts/Comfortaa-regular.fntdata"/><Relationship Id="rId41" Type="http://schemas.openxmlformats.org/officeDocument/2006/relationships/font" Target="fonts/Quicksand-bold.fntdata"/><Relationship Id="rId44" Type="http://schemas.openxmlformats.org/officeDocument/2006/relationships/font" Target="fonts/QuicksandLight-regular.fntdata"/><Relationship Id="rId43" Type="http://schemas.openxmlformats.org/officeDocument/2006/relationships/font" Target="fonts/Comfortaa-bold.fntdata"/><Relationship Id="rId46" Type="http://schemas.openxmlformats.org/officeDocument/2006/relationships/font" Target="fonts/OpenSans-regular.fntdata"/><Relationship Id="rId45" Type="http://schemas.openxmlformats.org/officeDocument/2006/relationships/font" Target="fonts/QuicksandLight-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OpenSans-italic.fntdata"/><Relationship Id="rId47" Type="http://schemas.openxmlformats.org/officeDocument/2006/relationships/font" Target="fonts/OpenSans-bold.fntdata"/><Relationship Id="rId49" Type="http://schemas.openxmlformats.org/officeDocument/2006/relationships/font" Target="fonts/OpenSans-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0" Type="http://customschemas.google.com/relationships/presentationmetadata" Target="meta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vectors/magnifying-glass-document-33170/" TargetMode="External"/><Relationship Id="rId3" Type="http://schemas.openxmlformats.org/officeDocument/2006/relationships/hyperlink" Target="https://pixabay.com/users/clker-free-vector-images-3736/?utm_source=link-attribution&amp;utm_medium=referral&amp;utm_campaign=image&amp;utm_content=33170" TargetMode="External"/><Relationship Id="rId4" Type="http://schemas.openxmlformats.org/officeDocument/2006/relationships/hyperlink" Target="https://pixabay.com/?utm_source=link-attribution&amp;utm_medium=referral&amp;utm_campaign=image&amp;utm_content=33170"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vectors/machine-learning-books-algorithm-6079971/" TargetMode="Externa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vectors/machine-learning-books-algorithm-6079971/"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 name="Shape 24"/>
        <p:cNvGrpSpPr/>
        <p:nvPr/>
      </p:nvGrpSpPr>
      <p:grpSpPr>
        <a:xfrm>
          <a:off x="0" y="0"/>
          <a:ext cx="0" cy="0"/>
          <a:chOff x="0" y="0"/>
          <a:chExt cx="0" cy="0"/>
        </a:xfrm>
      </p:grpSpPr>
      <p:sp>
        <p:nvSpPr>
          <p:cNvPr id="25" name="Google Shape;25;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 name="Google Shape;2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lang="en-GB" sz="1000"/>
              <a:t>Teacher notes:  Pixaby copyright free image - </a:t>
            </a:r>
            <a:r>
              <a:rPr lang="en-GB" sz="1000"/>
              <a:t>https://pixabay.com/vectors/brain-organ-muscle-body-mind-5532459/</a:t>
            </a:r>
            <a:endParaRPr sz="1000"/>
          </a:p>
          <a:p>
            <a:pPr indent="0" lvl="0" marL="0" rtl="0" algn="l">
              <a:lnSpc>
                <a:spcPct val="115000"/>
              </a:lnSpc>
              <a:spcBef>
                <a:spcPts val="0"/>
              </a:spcBef>
              <a:spcAft>
                <a:spcPts val="0"/>
              </a:spcAft>
              <a:buSzPts val="1100"/>
              <a:buNone/>
            </a:pPr>
            <a:r>
              <a:t/>
            </a:r>
            <a:endParaRPr sz="10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4091d50c28e7f75c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4091d50c28e7f75c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f36e80d8ff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2" name="Google Shape;112;gf36e80d8ff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solidFill>
                  <a:srgbClr val="434343"/>
                </a:solidFill>
              </a:rPr>
              <a:t>Teacher notes: Distribute a hard copy of the code to each pair of students so that they can start trying to talk through the code.  It is really important to stress that they should not expect to understand all of the code at this stage.  They should just spot the features that they can and give an educated guess as to what the whole program does.</a:t>
            </a:r>
            <a:endParaRPr sz="1000">
              <a:solidFill>
                <a:srgbClr val="434343"/>
              </a:solidFill>
            </a:endParaRPr>
          </a:p>
          <a:p>
            <a:pPr indent="0" lvl="0" marL="0" rtl="0" algn="l">
              <a:lnSpc>
                <a:spcPct val="100000"/>
              </a:lnSpc>
              <a:spcBef>
                <a:spcPts val="0"/>
              </a:spcBef>
              <a:spcAft>
                <a:spcPts val="0"/>
              </a:spcAft>
              <a:buSzPts val="1100"/>
              <a:buNone/>
            </a:pPr>
            <a:r>
              <a:t/>
            </a:r>
            <a:endParaRPr sz="1000">
              <a:solidFill>
                <a:srgbClr val="434343"/>
              </a:solidFill>
            </a:endParaRPr>
          </a:p>
          <a:p>
            <a:pPr indent="0" lvl="0" marL="0" rtl="0" algn="l">
              <a:lnSpc>
                <a:spcPct val="100000"/>
              </a:lnSpc>
              <a:spcBef>
                <a:spcPts val="0"/>
              </a:spcBef>
              <a:spcAft>
                <a:spcPts val="0"/>
              </a:spcAft>
              <a:buSzPts val="1100"/>
              <a:buNone/>
            </a:pPr>
            <a:r>
              <a:rPr lang="en-GB" sz="1000">
                <a:solidFill>
                  <a:srgbClr val="434343"/>
                </a:solidFill>
              </a:rPr>
              <a:t>Image by &lt;a href="https://pixabay.com/users/monikap-2515080/?utm_source=link-attribution&amp;amp;utm_medium=referral&amp;amp;utm_campaign=image&amp;amp;utm_content=1517727"&gt;MonikaP&lt;/a&gt; from &lt;a href="https://pixabay.com/?utm_source=link-attribution&amp;amp;utm_medium=referral&amp;amp;utm_campaign=image&amp;amp;utm_content=1517727"&gt;Pixabay&lt;/a&gt;</a:t>
            </a:r>
            <a:endParaRPr sz="1000">
              <a:solidFill>
                <a:srgbClr val="434343"/>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Give the students 5 minutes to work on expressing the program in a couple of sentences.  Walk around listening in to the conversations and steering the students to the right answer.</a:t>
            </a:r>
            <a:endParaRPr sz="10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9" name="Google Shape;12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If you had enough space in your classroom or department your circuits should be still connected.  However, it would be as well to reflash the program so that the students can be reassured that they are starting with the correct Monks Makes program.</a:t>
            </a:r>
            <a:endParaRPr sz="10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f36e80d8ff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gf36e80d8ff_0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Depending on the ability of your students you could give them just the code and ask them what each line does or fill in more of the blanks from the code conversation and just leave a few for them to complete.  There are three levels of code conversation for the students, 1 is the most basic.</a:t>
            </a:r>
            <a:endParaRPr sz="1000"/>
          </a:p>
          <a:p>
            <a:pPr indent="0" lvl="0" marL="0" rtl="0" algn="l">
              <a:lnSpc>
                <a:spcPct val="100000"/>
              </a:lnSpc>
              <a:spcBef>
                <a:spcPts val="0"/>
              </a:spcBef>
              <a:spcAft>
                <a:spcPts val="0"/>
              </a:spcAft>
              <a:buSzPts val="1100"/>
              <a:buNone/>
            </a:pPr>
            <a:r>
              <a:t/>
            </a:r>
            <a:endParaRPr sz="1000"/>
          </a:p>
          <a:p>
            <a:pPr indent="0" lvl="0" marL="0" rtl="0" algn="l">
              <a:lnSpc>
                <a:spcPct val="100000"/>
              </a:lnSpc>
              <a:spcBef>
                <a:spcPts val="0"/>
              </a:spcBef>
              <a:spcAft>
                <a:spcPts val="0"/>
              </a:spcAft>
              <a:buSzPts val="1100"/>
              <a:buNone/>
            </a:pPr>
            <a:r>
              <a:rPr lang="en-GB" sz="1000"/>
              <a:t>Image by &lt;a href="https://pixabay.com/users/moritz320-1260270/?utm_source=link-attribution&amp;amp;utm_medium=referral&amp;amp;utm_campaign=image&amp;amp;utm_content=2245644"&gt;moritz320&lt;/a&gt; from &lt;a href="https://pixabay.com/?utm_source=link-attribution&amp;amp;utm_medium=referral&amp;amp;utm_campaign=image&amp;amp;utm_content=2245644"&gt;Pixabay&lt;/a&gt;</a:t>
            </a:r>
            <a:endParaRPr sz="10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f36e80d8ff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gf36e80d8ff_0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pixabay copyright free image: </a:t>
            </a:r>
            <a:r>
              <a:rPr lang="en-GB" sz="1000" u="sng">
                <a:solidFill>
                  <a:schemeClr val="hlink"/>
                </a:solidFill>
                <a:hlinkClick r:id="rId2"/>
              </a:rPr>
              <a:t>https://pixabay.com/vectors/magnifying-glass-document-33170/</a:t>
            </a:r>
            <a:endParaRPr sz="1000"/>
          </a:p>
          <a:p>
            <a:pPr indent="0" lvl="0" marL="0" rtl="0" algn="l">
              <a:lnSpc>
                <a:spcPct val="100000"/>
              </a:lnSpc>
              <a:spcBef>
                <a:spcPts val="0"/>
              </a:spcBef>
              <a:spcAft>
                <a:spcPts val="0"/>
              </a:spcAft>
              <a:buSzPts val="1100"/>
              <a:buNone/>
            </a:pPr>
            <a:r>
              <a:rPr lang="en-GB">
                <a:solidFill>
                  <a:srgbClr val="191B26"/>
                </a:solidFill>
                <a:latin typeface="Open Sans"/>
                <a:ea typeface="Open Sans"/>
                <a:cs typeface="Open Sans"/>
                <a:sym typeface="Open Sans"/>
              </a:rPr>
              <a:t>Image by </a:t>
            </a:r>
            <a:r>
              <a:rPr lang="en-GB" u="sng">
                <a:solidFill>
                  <a:srgbClr val="191B26"/>
                </a:solidFill>
                <a:latin typeface="Open Sans"/>
                <a:ea typeface="Open Sans"/>
                <a:cs typeface="Open Sans"/>
                <a:sym typeface="Open Sans"/>
                <a:hlinkClick r:id="rId3">
                  <a:extLst>
                    <a:ext uri="{A12FA001-AC4F-418D-AE19-62706E023703}">
                      <ahyp:hlinkClr val="tx"/>
                    </a:ext>
                  </a:extLst>
                </a:hlinkClick>
              </a:rPr>
              <a:t>Clker-Free-Vector-Images</a:t>
            </a:r>
            <a:r>
              <a:rPr lang="en-GB">
                <a:solidFill>
                  <a:srgbClr val="191B26"/>
                </a:solidFill>
                <a:latin typeface="Open Sans"/>
                <a:ea typeface="Open Sans"/>
                <a:cs typeface="Open Sans"/>
                <a:sym typeface="Open Sans"/>
              </a:rPr>
              <a:t> from </a:t>
            </a:r>
            <a:r>
              <a:rPr lang="en-GB" u="sng">
                <a:solidFill>
                  <a:srgbClr val="191B26"/>
                </a:solidFill>
                <a:latin typeface="Open Sans"/>
                <a:ea typeface="Open Sans"/>
                <a:cs typeface="Open Sans"/>
                <a:sym typeface="Open Sans"/>
                <a:hlinkClick r:id="rId4">
                  <a:extLst>
                    <a:ext uri="{A12FA001-AC4F-418D-AE19-62706E023703}">
                      <ahyp:hlinkClr val="tx"/>
                    </a:ext>
                  </a:extLst>
                </a:hlinkClick>
              </a:rPr>
              <a:t>Pixabay</a:t>
            </a:r>
            <a:r>
              <a:rPr lang="en-GB">
                <a:solidFill>
                  <a:srgbClr val="191B26"/>
                </a:solidFill>
                <a:highlight>
                  <a:srgbClr val="FFFFFF"/>
                </a:highlight>
                <a:latin typeface="Open Sans"/>
                <a:ea typeface="Open Sans"/>
                <a:cs typeface="Open Sans"/>
                <a:sym typeface="Open Sans"/>
              </a:rPr>
              <a:t> </a:t>
            </a:r>
            <a:endParaRPr>
              <a:solidFill>
                <a:srgbClr val="191B26"/>
              </a:solidFill>
              <a:highlight>
                <a:srgbClr val="FFFFFF"/>
              </a:highlight>
              <a:latin typeface="Open Sans"/>
              <a:ea typeface="Open Sans"/>
              <a:cs typeface="Open Sans"/>
              <a:sym typeface="Open San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f36e80d8ff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gf36e80d8ff_0_8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This lesson focuses on algorithms and pseudocode.  However, it is important to encourage students to keep spotting programming features and using the correct terminology to describe them. </a:t>
            </a:r>
            <a:endParaRPr sz="1000"/>
          </a:p>
          <a:p>
            <a:pPr indent="0" lvl="0" marL="0" rtl="0" algn="l">
              <a:lnSpc>
                <a:spcPct val="100000"/>
              </a:lnSpc>
              <a:spcBef>
                <a:spcPts val="0"/>
              </a:spcBef>
              <a:spcAft>
                <a:spcPts val="0"/>
              </a:spcAft>
              <a:buSzPts val="1100"/>
              <a:buNone/>
            </a:pPr>
            <a:r>
              <a:rPr lang="en-GB" sz="1000"/>
              <a:t>Image by &lt;a href="https://pixabay.com/users/moritz320-1260270/?utm_source=link-attribution&amp;amp;utm_medium=referral&amp;amp;utm_campaign=image&amp;amp;utm_content=2245644"&gt;moritz320&lt;/a&gt; from &lt;a href="https://pixabay.com/?utm_source=link-attribution&amp;amp;utm_medium=referral&amp;amp;utm_campaign=image&amp;amp;utm_content=2245644"&gt;Pixabay&lt;/a&gt;</a:t>
            </a:r>
            <a:endParaRPr sz="10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a5e087ef5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9" name="Google Shape;169;ga5e087ef5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b0857580e6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 name="Google Shape;178;gb0857580e6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ba05a7e25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7" name="Google Shape;187;gba05a7e25c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Image by &lt;a href="https://pixabay.com/users/gdj-1086657/?utm_source=link-attribution&amp;amp;utm_medium=referral&amp;amp;utm_campaign=image&amp;amp;utm_content=1837430"&gt;Gordon Johnson&lt;/a&gt; from &lt;a href="https://pixabay.com/?utm_source=link-attribution&amp;amp;utm_medium=referral&amp;amp;utm_campaign=image&amp;amp;utm_content=1837430"&gt;Pixabay&lt;/a&gt;</a:t>
            </a:r>
            <a:endParaRPr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 name="Shape 32"/>
        <p:cNvGrpSpPr/>
        <p:nvPr/>
      </p:nvGrpSpPr>
      <p:grpSpPr>
        <a:xfrm>
          <a:off x="0" y="0"/>
          <a:ext cx="0" cy="0"/>
          <a:chOff x="0" y="0"/>
          <a:chExt cx="0" cy="0"/>
        </a:xfrm>
      </p:grpSpPr>
      <p:sp>
        <p:nvSpPr>
          <p:cNvPr id="33" name="Google Shape;33;gdb83d23feb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 name="Google Shape;34;gdb83d23feb_1_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dd97bcb1bb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gdd97bcb1bb_0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e660ed348764213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5" name="Google Shape;205;g1e660ed348764213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e660ed348764213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4" name="Google Shape;214;g1e660ed348764213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e660ed348764213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3" name="Google Shape;223;g1e660ed348764213_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e660ed348764213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g1e660ed348764213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1e660ed348764213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g1e660ed348764213_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1e660ed348764213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g1e660ed348764213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f36e80d8ff_0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gf36e80d8ff_0_1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f36e80d8ff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8" name="Google Shape;268;gf36e80d8ff_0_15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f36e80d8ff_0_1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gf36e80d8ff_0_1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gf1676af992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 name="Google Shape;43;gf1676af992_1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The lesson pack contains a detailed answer sheet which uses the “Diagnostic” questions format i.e. not only are you given the right answer and explanation of the answer it shows the wrong answers and where the students may have gone wrong in choosing that option.  In the next slide we concentrate on question 4 to show how useful a trace table can use in understanding and testing a program.</a:t>
            </a:r>
            <a:endParaRPr sz="1000"/>
          </a:p>
          <a:p>
            <a:pPr indent="0" lvl="0" marL="0" rtl="0" algn="l">
              <a:lnSpc>
                <a:spcPct val="115000"/>
              </a:lnSpc>
              <a:spcBef>
                <a:spcPts val="0"/>
              </a:spcBef>
              <a:spcAft>
                <a:spcPts val="0"/>
              </a:spcAft>
              <a:buClr>
                <a:srgbClr val="5B5BA5"/>
              </a:buClr>
              <a:buSzPts val="1100"/>
              <a:buFont typeface="Arial"/>
              <a:buNone/>
            </a:pPr>
            <a:r>
              <a:rPr lang="en-GB" sz="1000" u="sng">
                <a:solidFill>
                  <a:srgbClr val="3197A8"/>
                </a:solidFill>
                <a:hlinkClick r:id="rId2">
                  <a:extLst>
                    <a:ext uri="{A12FA001-AC4F-418D-AE19-62706E023703}">
                      <ahyp:hlinkClr val="tx"/>
                    </a:ext>
                  </a:extLst>
                </a:hlinkClick>
              </a:rPr>
              <a:t>https://pixabay.com/vectors/machine-learning-books-algorithm-6079971/</a:t>
            </a:r>
            <a:endParaRPr sz="1000"/>
          </a:p>
          <a:p>
            <a:pPr indent="0" lvl="0" marL="0" rtl="0" algn="l">
              <a:lnSpc>
                <a:spcPct val="115000"/>
              </a:lnSpc>
              <a:spcBef>
                <a:spcPts val="0"/>
              </a:spcBef>
              <a:spcAft>
                <a:spcPts val="0"/>
              </a:spcAft>
              <a:buClr>
                <a:schemeClr val="dk1"/>
              </a:buClr>
              <a:buSzPts val="1100"/>
              <a:buFont typeface="Arial"/>
              <a:buNone/>
            </a:pPr>
            <a:r>
              <a:rPr lang="en-GB" sz="1000">
                <a:solidFill>
                  <a:srgbClr val="5B5BA5"/>
                </a:solidFill>
              </a:rPr>
              <a:t>Teacher notes: Pixabay copyright free image:hhttps://pixabay.com/vectors/custom-code-flat-icon-custom-code-2440939/</a:t>
            </a:r>
            <a:endParaRPr sz="1000"/>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f36e80d8ff_0_1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6" name="Google Shape;286;gf36e80d8ff_0_1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f36e80d8ff_0_1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gf36e80d8ff_0_1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f36e80d8ff_0_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4" name="Google Shape;304;gf36e80d8ff_0_19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f36e80d8ff_0_2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3" name="Google Shape;313;gf36e80d8ff_0_20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000"/>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f1676af992_1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2" name="Google Shape;322;gf1676af992_1_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This plenary enables you to determine if the students have understood the pseudocode.</a:t>
            </a:r>
            <a:endParaRPr sz="1000"/>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fce741254d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0" name="Google Shape;330;gfce741254d_0_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https://pixabay.com/vectors/polar-bear-ice-bear-bear-scarf-toy-155118/</a:t>
            </a:r>
            <a:endParaRPr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Teacher notes: In the </a:t>
            </a:r>
            <a:r>
              <a:rPr lang="en-GB"/>
              <a:t>previous</a:t>
            </a:r>
            <a:r>
              <a:rPr lang="en-GB"/>
              <a:t> lesson the students were </a:t>
            </a:r>
            <a:r>
              <a:rPr lang="en-GB"/>
              <a:t>given</a:t>
            </a:r>
            <a:r>
              <a:rPr lang="en-GB"/>
              <a:t> a worksheet to help them write a program with trace table.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f89cd23318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 name="Google Shape;60;gf89cd23318_0_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t>Teacher notes: </a:t>
            </a:r>
            <a:r>
              <a:rPr lang="en-GB" sz="1000" u="sng">
                <a:solidFill>
                  <a:schemeClr val="hlink"/>
                </a:solidFill>
                <a:hlinkClick r:id="rId2"/>
              </a:rPr>
              <a:t>https://pixabay.com/vectors/machine-learning-books-algorithm-6079971/</a:t>
            </a:r>
            <a:endParaRPr sz="1000"/>
          </a:p>
          <a:p>
            <a:pPr indent="0" lvl="0" marL="0" rtl="0" algn="l">
              <a:lnSpc>
                <a:spcPct val="115000"/>
              </a:lnSpc>
              <a:spcBef>
                <a:spcPts val="0"/>
              </a:spcBef>
              <a:spcAft>
                <a:spcPts val="0"/>
              </a:spcAft>
              <a:buClr>
                <a:schemeClr val="dk1"/>
              </a:buClr>
              <a:buSzPts val="1100"/>
              <a:buFont typeface="Arial"/>
              <a:buNone/>
            </a:pPr>
            <a:r>
              <a:t/>
            </a:r>
            <a:endParaRPr sz="1000"/>
          </a:p>
          <a:p>
            <a:pPr indent="0" lvl="0" marL="0" rtl="0" algn="l">
              <a:lnSpc>
                <a:spcPct val="115000"/>
              </a:lnSpc>
              <a:spcBef>
                <a:spcPts val="0"/>
              </a:spcBef>
              <a:spcAft>
                <a:spcPts val="0"/>
              </a:spcAft>
              <a:buClr>
                <a:srgbClr val="5B5BA5"/>
              </a:buClr>
              <a:buSzPts val="1100"/>
              <a:buFont typeface="Arial"/>
              <a:buNone/>
            </a:pPr>
            <a:r>
              <a:rPr lang="en-GB" sz="1000">
                <a:solidFill>
                  <a:srgbClr val="5B5BA5"/>
                </a:solidFill>
              </a:rPr>
              <a:t>Pixabay copyright free image:https://pixabay.com/vectors/custom-code-flat-icon-custom-code-2440939/</a:t>
            </a:r>
            <a:endParaRPr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cb513fc99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cb513fc99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Teacher notes: This slide is included to help the students remember the word pseudocode and to understand that it is not a code that a computer could understand but is still a code nevertheless.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https://pixabay.com/vectors/flower-garden-iris-plant-1296286/</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4091d50c28e7f75c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4091d50c28e7f75c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4091d50c28e7f75c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4091d50c28e7f75c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4091d50c28e7f75c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4091d50c28e7f75c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Teacher notes:  https://pixabay.com/vectors/corn-flakes-cereals-breakfast-food-151476/</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3">
    <p:spTree>
      <p:nvGrpSpPr>
        <p:cNvPr id="10" name="Shape 10"/>
        <p:cNvGrpSpPr/>
        <p:nvPr/>
      </p:nvGrpSpPr>
      <p:grpSpPr>
        <a:xfrm>
          <a:off x="0" y="0"/>
          <a:ext cx="0" cy="0"/>
          <a:chOff x="0" y="0"/>
          <a:chExt cx="0" cy="0"/>
        </a:xfrm>
      </p:grpSpPr>
      <p:sp>
        <p:nvSpPr>
          <p:cNvPr id="11" name="Google Shape;11;p22"/>
          <p:cNvSpPr txBox="1"/>
          <p:nvPr>
            <p:ph type="title"/>
          </p:nvPr>
        </p:nvSpPr>
        <p:spPr>
          <a:xfrm>
            <a:off x="90350" y="470725"/>
            <a:ext cx="8095800" cy="203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5800">
                <a:solidFill>
                  <a:srgbClr val="666666"/>
                </a:solidFill>
              </a:defRPr>
            </a:lvl1pPr>
            <a:lvl2pPr lvl="1" algn="l">
              <a:lnSpc>
                <a:spcPct val="100000"/>
              </a:lnSpc>
              <a:spcBef>
                <a:spcPts val="0"/>
              </a:spcBef>
              <a:spcAft>
                <a:spcPts val="0"/>
              </a:spcAft>
              <a:buSzPts val="2800"/>
              <a:buNone/>
              <a:defRPr>
                <a:solidFill>
                  <a:srgbClr val="666666"/>
                </a:solidFill>
              </a:defRPr>
            </a:lvl2pPr>
            <a:lvl3pPr lvl="2" algn="l">
              <a:lnSpc>
                <a:spcPct val="100000"/>
              </a:lnSpc>
              <a:spcBef>
                <a:spcPts val="0"/>
              </a:spcBef>
              <a:spcAft>
                <a:spcPts val="0"/>
              </a:spcAft>
              <a:buSzPts val="2800"/>
              <a:buNone/>
              <a:defRPr>
                <a:solidFill>
                  <a:srgbClr val="666666"/>
                </a:solidFill>
              </a:defRPr>
            </a:lvl3pPr>
            <a:lvl4pPr lvl="3" algn="l">
              <a:lnSpc>
                <a:spcPct val="100000"/>
              </a:lnSpc>
              <a:spcBef>
                <a:spcPts val="0"/>
              </a:spcBef>
              <a:spcAft>
                <a:spcPts val="0"/>
              </a:spcAft>
              <a:buSzPts val="2800"/>
              <a:buNone/>
              <a:defRPr>
                <a:solidFill>
                  <a:srgbClr val="666666"/>
                </a:solidFill>
              </a:defRPr>
            </a:lvl4pPr>
            <a:lvl5pPr lvl="4" algn="l">
              <a:lnSpc>
                <a:spcPct val="100000"/>
              </a:lnSpc>
              <a:spcBef>
                <a:spcPts val="0"/>
              </a:spcBef>
              <a:spcAft>
                <a:spcPts val="0"/>
              </a:spcAft>
              <a:buSzPts val="2800"/>
              <a:buNone/>
              <a:defRPr>
                <a:solidFill>
                  <a:srgbClr val="666666"/>
                </a:solidFill>
              </a:defRPr>
            </a:lvl5pPr>
            <a:lvl6pPr lvl="5" algn="l">
              <a:lnSpc>
                <a:spcPct val="100000"/>
              </a:lnSpc>
              <a:spcBef>
                <a:spcPts val="0"/>
              </a:spcBef>
              <a:spcAft>
                <a:spcPts val="0"/>
              </a:spcAft>
              <a:buSzPts val="2800"/>
              <a:buNone/>
              <a:defRPr>
                <a:solidFill>
                  <a:srgbClr val="666666"/>
                </a:solidFill>
              </a:defRPr>
            </a:lvl6pPr>
            <a:lvl7pPr lvl="6" algn="l">
              <a:lnSpc>
                <a:spcPct val="100000"/>
              </a:lnSpc>
              <a:spcBef>
                <a:spcPts val="0"/>
              </a:spcBef>
              <a:spcAft>
                <a:spcPts val="0"/>
              </a:spcAft>
              <a:buSzPts val="2800"/>
              <a:buNone/>
              <a:defRPr>
                <a:solidFill>
                  <a:srgbClr val="666666"/>
                </a:solidFill>
              </a:defRPr>
            </a:lvl7pPr>
            <a:lvl8pPr lvl="7" algn="l">
              <a:lnSpc>
                <a:spcPct val="100000"/>
              </a:lnSpc>
              <a:spcBef>
                <a:spcPts val="0"/>
              </a:spcBef>
              <a:spcAft>
                <a:spcPts val="0"/>
              </a:spcAft>
              <a:buSzPts val="2800"/>
              <a:buNone/>
              <a:defRPr>
                <a:solidFill>
                  <a:srgbClr val="666666"/>
                </a:solidFill>
              </a:defRPr>
            </a:lvl8pPr>
            <a:lvl9pPr lvl="8" algn="l">
              <a:lnSpc>
                <a:spcPct val="100000"/>
              </a:lnSpc>
              <a:spcBef>
                <a:spcPts val="0"/>
              </a:spcBef>
              <a:spcAft>
                <a:spcPts val="0"/>
              </a:spcAft>
              <a:buSzPts val="2800"/>
              <a:buNone/>
              <a:defRPr>
                <a:solidFill>
                  <a:srgbClr val="666666"/>
                </a:solidFill>
              </a:defRPr>
            </a:lvl9pPr>
          </a:lstStyle>
          <a:p/>
        </p:txBody>
      </p:sp>
      <p:sp>
        <p:nvSpPr>
          <p:cNvPr id="12" name="Google Shape;12;p22"/>
          <p:cNvSpPr txBox="1"/>
          <p:nvPr>
            <p:ph idx="1" type="subTitle"/>
          </p:nvPr>
        </p:nvSpPr>
        <p:spPr>
          <a:xfrm>
            <a:off x="532725" y="2665400"/>
            <a:ext cx="8095800" cy="7311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800"/>
              <a:buNone/>
              <a:defRPr>
                <a:solidFill>
                  <a:srgbClr val="434343"/>
                </a:solidFill>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13" name="Google Shape;13;p22"/>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1pPr>
            <a:lvl2pPr indent="0" lvl="1"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2pPr>
            <a:lvl3pPr indent="0" lvl="2"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3pPr>
            <a:lvl4pPr indent="0" lvl="3"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4pPr>
            <a:lvl5pPr indent="0" lvl="4"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5pPr>
            <a:lvl6pPr indent="0" lvl="5"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6pPr>
            <a:lvl7pPr indent="0" lvl="6"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7pPr>
            <a:lvl8pPr indent="0" lvl="7"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8pPr>
            <a:lvl9pPr indent="0" lvl="8"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ives / Questions / Lists">
  <p:cSld name="TITLE_4_1_1_1_2">
    <p:spTree>
      <p:nvGrpSpPr>
        <p:cNvPr id="14" name="Shape 14"/>
        <p:cNvGrpSpPr/>
        <p:nvPr/>
      </p:nvGrpSpPr>
      <p:grpSpPr>
        <a:xfrm>
          <a:off x="0" y="0"/>
          <a:ext cx="0" cy="0"/>
          <a:chOff x="0" y="0"/>
          <a:chExt cx="0" cy="0"/>
        </a:xfrm>
      </p:grpSpPr>
      <p:sp>
        <p:nvSpPr>
          <p:cNvPr id="15" name="Google Shape;15;p23"/>
          <p:cNvSpPr txBox="1"/>
          <p:nvPr>
            <p:ph idx="1" type="body"/>
          </p:nvPr>
        </p:nvSpPr>
        <p:spPr>
          <a:xfrm>
            <a:off x="310900" y="1017725"/>
            <a:ext cx="8522100" cy="38115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16" name="Google Shape;16;p23"/>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0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7" name="Google Shape;17;p2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or Images side by side">
  <p:cSld name="TITLE_4_1_1_1_3_1_1_1">
    <p:spTree>
      <p:nvGrpSpPr>
        <p:cNvPr id="18" name="Shape 18"/>
        <p:cNvGrpSpPr/>
        <p:nvPr/>
      </p:nvGrpSpPr>
      <p:grpSpPr>
        <a:xfrm>
          <a:off x="0" y="0"/>
          <a:ext cx="0" cy="0"/>
          <a:chOff x="0" y="0"/>
          <a:chExt cx="0" cy="0"/>
        </a:xfrm>
      </p:grpSpPr>
      <p:sp>
        <p:nvSpPr>
          <p:cNvPr id="19" name="Google Shape;19;p24"/>
          <p:cNvSpPr txBox="1"/>
          <p:nvPr>
            <p:ph idx="1" type="body"/>
          </p:nvPr>
        </p:nvSpPr>
        <p:spPr>
          <a:xfrm>
            <a:off x="310900" y="1170124"/>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0" name="Google Shape;20;p24"/>
          <p:cNvSpPr txBox="1"/>
          <p:nvPr>
            <p:ph type="title"/>
          </p:nvPr>
        </p:nvSpPr>
        <p:spPr>
          <a:xfrm>
            <a:off x="310900" y="319600"/>
            <a:ext cx="8521200" cy="698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4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1" name="Google Shape;21;p2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22" name="Google Shape;22;p24"/>
          <p:cNvSpPr txBox="1"/>
          <p:nvPr>
            <p:ph idx="2" type="body"/>
          </p:nvPr>
        </p:nvSpPr>
        <p:spPr>
          <a:xfrm>
            <a:off x="4736600" y="1170100"/>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3" name="Google Shape;23;p24"/>
          <p:cNvSpPr txBox="1"/>
          <p:nvPr>
            <p:ph idx="3" type="subTitle"/>
          </p:nvPr>
        </p:nvSpPr>
        <p:spPr>
          <a:xfrm>
            <a:off x="0" y="0"/>
            <a:ext cx="3564900" cy="314100"/>
          </a:xfrm>
          <a:prstGeom prst="rect">
            <a:avLst/>
          </a:prstGeom>
          <a:noFill/>
          <a:ln>
            <a:noFill/>
          </a:ln>
        </p:spPr>
        <p:txBody>
          <a:bodyPr anchorCtr="0" anchor="ctr" bIns="91425" lIns="91425" spcFirstLastPara="1" rIns="0" wrap="square" tIns="91425">
            <a:noAutofit/>
          </a:bodyPr>
          <a:lstStyle>
            <a:lvl1pPr lvl="0" algn="l">
              <a:lnSpc>
                <a:spcPct val="100000"/>
              </a:lnSpc>
              <a:spcBef>
                <a:spcPts val="0"/>
              </a:spcBef>
              <a:spcAft>
                <a:spcPts val="0"/>
              </a:spcAft>
              <a:buSzPts val="1800"/>
              <a:buNone/>
              <a:defRPr b="1" sz="1400">
                <a:latin typeface="Arial"/>
                <a:ea typeface="Arial"/>
                <a:cs typeface="Arial"/>
                <a:sym typeface="Arial"/>
              </a:defRPr>
            </a:lvl1pPr>
            <a:lvl2pPr lvl="1" algn="l">
              <a:lnSpc>
                <a:spcPct val="115000"/>
              </a:lnSpc>
              <a:spcBef>
                <a:spcPts val="0"/>
              </a:spcBef>
              <a:spcAft>
                <a:spcPts val="0"/>
              </a:spcAft>
              <a:buSzPts val="1400"/>
              <a:buNone/>
              <a:defRPr sz="1400">
                <a:latin typeface="Arial"/>
                <a:ea typeface="Arial"/>
                <a:cs typeface="Arial"/>
                <a:sym typeface="Arial"/>
              </a:defRPr>
            </a:lvl2pPr>
            <a:lvl3pPr lvl="2" algn="l">
              <a:lnSpc>
                <a:spcPct val="115000"/>
              </a:lnSpc>
              <a:spcBef>
                <a:spcPts val="1600"/>
              </a:spcBef>
              <a:spcAft>
                <a:spcPts val="0"/>
              </a:spcAft>
              <a:buSzPts val="1400"/>
              <a:buNone/>
              <a:defRPr sz="1400">
                <a:latin typeface="Arial"/>
                <a:ea typeface="Arial"/>
                <a:cs typeface="Arial"/>
                <a:sym typeface="Arial"/>
              </a:defRPr>
            </a:lvl3pPr>
            <a:lvl4pPr lvl="3" algn="l">
              <a:lnSpc>
                <a:spcPct val="115000"/>
              </a:lnSpc>
              <a:spcBef>
                <a:spcPts val="1600"/>
              </a:spcBef>
              <a:spcAft>
                <a:spcPts val="0"/>
              </a:spcAft>
              <a:buSzPts val="1400"/>
              <a:buNone/>
              <a:defRPr sz="1400">
                <a:latin typeface="Arial"/>
                <a:ea typeface="Arial"/>
                <a:cs typeface="Arial"/>
                <a:sym typeface="Arial"/>
              </a:defRPr>
            </a:lvl4pPr>
            <a:lvl5pPr lvl="4" algn="l">
              <a:lnSpc>
                <a:spcPct val="115000"/>
              </a:lnSpc>
              <a:spcBef>
                <a:spcPts val="1600"/>
              </a:spcBef>
              <a:spcAft>
                <a:spcPts val="0"/>
              </a:spcAft>
              <a:buSzPts val="1400"/>
              <a:buNone/>
              <a:defRPr sz="1400">
                <a:latin typeface="Arial"/>
                <a:ea typeface="Arial"/>
                <a:cs typeface="Arial"/>
                <a:sym typeface="Arial"/>
              </a:defRPr>
            </a:lvl5pPr>
            <a:lvl6pPr lvl="5" algn="l">
              <a:lnSpc>
                <a:spcPct val="115000"/>
              </a:lnSpc>
              <a:spcBef>
                <a:spcPts val="1600"/>
              </a:spcBef>
              <a:spcAft>
                <a:spcPts val="0"/>
              </a:spcAft>
              <a:buSzPts val="1400"/>
              <a:buNone/>
              <a:defRPr sz="1400">
                <a:latin typeface="Arial"/>
                <a:ea typeface="Arial"/>
                <a:cs typeface="Arial"/>
                <a:sym typeface="Arial"/>
              </a:defRPr>
            </a:lvl6pPr>
            <a:lvl7pPr lvl="6" algn="l">
              <a:lnSpc>
                <a:spcPct val="115000"/>
              </a:lnSpc>
              <a:spcBef>
                <a:spcPts val="1600"/>
              </a:spcBef>
              <a:spcAft>
                <a:spcPts val="0"/>
              </a:spcAft>
              <a:buSzPts val="1400"/>
              <a:buNone/>
              <a:defRPr sz="1400">
                <a:latin typeface="Arial"/>
                <a:ea typeface="Arial"/>
                <a:cs typeface="Arial"/>
                <a:sym typeface="Arial"/>
              </a:defRPr>
            </a:lvl7pPr>
            <a:lvl8pPr lvl="7" algn="l">
              <a:lnSpc>
                <a:spcPct val="115000"/>
              </a:lnSpc>
              <a:spcBef>
                <a:spcPts val="1600"/>
              </a:spcBef>
              <a:spcAft>
                <a:spcPts val="0"/>
              </a:spcAft>
              <a:buSzPts val="1400"/>
              <a:buNone/>
              <a:defRPr sz="1400">
                <a:latin typeface="Arial"/>
                <a:ea typeface="Arial"/>
                <a:cs typeface="Arial"/>
                <a:sym typeface="Arial"/>
              </a:defRPr>
            </a:lvl8pPr>
            <a:lvl9pPr lvl="8" algn="l">
              <a:lnSpc>
                <a:spcPct val="115000"/>
              </a:lnSpc>
              <a:spcBef>
                <a:spcPts val="1600"/>
              </a:spcBef>
              <a:spcAft>
                <a:spcPts val="1600"/>
              </a:spcAft>
              <a:buSzPts val="1400"/>
              <a:buNone/>
              <a:defRPr sz="1400">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3F3F3"/>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310900" y="309575"/>
            <a:ext cx="8521500" cy="7068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666666"/>
              </a:buClr>
              <a:buSzPts val="2800"/>
              <a:buFont typeface="Arial"/>
              <a:buNone/>
              <a:defRPr b="1" i="0" sz="2800" u="none" cap="none" strike="noStrike">
                <a:solidFill>
                  <a:srgbClr val="666666"/>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1"/>
          <p:cNvSpPr txBox="1"/>
          <p:nvPr>
            <p:ph idx="1" type="body"/>
          </p:nvPr>
        </p:nvSpPr>
        <p:spPr>
          <a:xfrm>
            <a:off x="310900" y="1017725"/>
            <a:ext cx="8521500" cy="38103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rgbClr val="666666"/>
              </a:buClr>
              <a:buSzPts val="1800"/>
              <a:buFont typeface="Quicksand"/>
              <a:buChar char="●"/>
              <a:defRPr b="0" i="0" sz="1800" u="none" cap="none" strike="noStrike">
                <a:solidFill>
                  <a:srgbClr val="666666"/>
                </a:solidFill>
                <a:latin typeface="Quicksand"/>
                <a:ea typeface="Quicksand"/>
                <a:cs typeface="Quicksand"/>
                <a:sym typeface="Quicksand"/>
              </a:defRPr>
            </a:lvl1pPr>
            <a:lvl2pPr indent="-317500" lvl="1" marL="914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2pPr>
            <a:lvl3pPr indent="-317500" lvl="2" marL="1371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3pPr>
            <a:lvl4pPr indent="-317500" lvl="3" marL="18288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4pPr>
            <a:lvl5pPr indent="-317500" lvl="4" marL="22860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5pPr>
            <a:lvl6pPr indent="-317500" lvl="5" marL="27432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6pPr>
            <a:lvl7pPr indent="-317500" lvl="6" marL="3200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7pPr>
            <a:lvl8pPr indent="-317500" lvl="7" marL="3657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8pPr>
            <a:lvl9pPr indent="-317500" lvl="8" marL="4114800" marR="0" rtl="0" algn="l">
              <a:lnSpc>
                <a:spcPct val="115000"/>
              </a:lnSpc>
              <a:spcBef>
                <a:spcPts val="1600"/>
              </a:spcBef>
              <a:spcAft>
                <a:spcPts val="160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9pPr>
          </a:lstStyle>
          <a:p/>
        </p:txBody>
      </p:sp>
      <p:sp>
        <p:nvSpPr>
          <p:cNvPr id="8" name="Google Shape;8;p21"/>
          <p:cNvSpPr txBox="1"/>
          <p:nvPr>
            <p:ph idx="12" type="sldNum"/>
          </p:nvPr>
        </p:nvSpPr>
        <p:spPr>
          <a:xfrm>
            <a:off x="8832200" y="4829300"/>
            <a:ext cx="311700" cy="3141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9" name="Google Shape;9;p21"/>
          <p:cNvSpPr txBox="1"/>
          <p:nvPr/>
        </p:nvSpPr>
        <p:spPr>
          <a:xfrm>
            <a:off x="0" y="4829375"/>
            <a:ext cx="1572300" cy="314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GB" sz="1200" u="none" cap="none" strike="noStrike">
                <a:solidFill>
                  <a:srgbClr val="666666"/>
                </a:solidFill>
                <a:latin typeface="Quicksand"/>
                <a:ea typeface="Quicksand"/>
                <a:cs typeface="Quicksand"/>
                <a:sym typeface="Quicksand"/>
              </a:rPr>
              <a:t>MONK MAKES LTD</a:t>
            </a:r>
            <a:endParaRPr b="0" i="0" sz="1200" u="none" cap="none" strike="noStrike">
              <a:solidFill>
                <a:srgbClr val="666666"/>
              </a:solidFill>
              <a:latin typeface="Quicksand"/>
              <a:ea typeface="Quicksand"/>
              <a:cs typeface="Quicksand"/>
              <a:sym typeface="Quicksan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6">
          <p15:clr>
            <a:srgbClr val="EA4335"/>
          </p15:clr>
        </p15:guide>
        <p15:guide id="2" orient="horz" pos="196">
          <p15:clr>
            <a:srgbClr val="EA4335"/>
          </p15:clr>
        </p15:guide>
        <p15:guide id="3" orient="horz" pos="641">
          <p15:clr>
            <a:srgbClr val="EA4335"/>
          </p15:clr>
        </p15:guide>
        <p15:guide id="4" pos="2776">
          <p15:clr>
            <a:srgbClr val="EA4335"/>
          </p15:clr>
        </p15:guide>
        <p15:guide id="5" orient="horz" pos="812">
          <p15:clr>
            <a:srgbClr val="EA4335"/>
          </p15:clr>
        </p15:guide>
        <p15:guide id="6" pos="2984">
          <p15:clr>
            <a:srgbClr val="EA4335"/>
          </p15:clr>
        </p15:guide>
        <p15:guide id="7" pos="5564">
          <p15:clr>
            <a:srgbClr val="EA4335"/>
          </p15:clr>
        </p15:guide>
        <p15:guide id="8" orient="horz" pos="2592">
          <p15:clr>
            <a:srgbClr val="EA4335"/>
          </p15:clr>
        </p15:guide>
        <p15:guide id="9" pos="2448">
          <p15:clr>
            <a:srgbClr val="EA4335"/>
          </p15:clr>
        </p15:guide>
        <p15:guide id="10" pos="3312">
          <p15:clr>
            <a:srgbClr val="EA4335"/>
          </p15:clr>
        </p15:guide>
        <p15:guide id="11" orient="horz" pos="3041">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1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 name="Shape 27"/>
        <p:cNvGrpSpPr/>
        <p:nvPr/>
      </p:nvGrpSpPr>
      <p:grpSpPr>
        <a:xfrm>
          <a:off x="0" y="0"/>
          <a:ext cx="0" cy="0"/>
          <a:chOff x="0" y="0"/>
          <a:chExt cx="0" cy="0"/>
        </a:xfrm>
      </p:grpSpPr>
      <p:sp>
        <p:nvSpPr>
          <p:cNvPr id="28" name="Google Shape;28;p1"/>
          <p:cNvSpPr txBox="1"/>
          <p:nvPr>
            <p:ph type="title"/>
          </p:nvPr>
        </p:nvSpPr>
        <p:spPr>
          <a:xfrm>
            <a:off x="90350" y="470725"/>
            <a:ext cx="4646700" cy="2034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sz="4600"/>
              <a:t>Solar kit lesson 4 - Intelligent Cooling Fan I</a:t>
            </a:r>
            <a:endParaRPr sz="4600"/>
          </a:p>
        </p:txBody>
      </p:sp>
      <p:sp>
        <p:nvSpPr>
          <p:cNvPr id="29" name="Google Shape;29;p1"/>
          <p:cNvSpPr txBox="1"/>
          <p:nvPr>
            <p:ph idx="1" type="subTitle"/>
          </p:nvPr>
        </p:nvSpPr>
        <p:spPr>
          <a:xfrm>
            <a:off x="532550" y="2931300"/>
            <a:ext cx="4204500" cy="189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sz="1900">
                <a:latin typeface="Arial"/>
                <a:ea typeface="Arial"/>
                <a:cs typeface="Arial"/>
                <a:sym typeface="Arial"/>
              </a:rPr>
              <a:t>KS3 - Solar kit</a:t>
            </a:r>
            <a:endParaRPr sz="1900">
              <a:latin typeface="Arial"/>
              <a:ea typeface="Arial"/>
              <a:cs typeface="Arial"/>
              <a:sym typeface="Arial"/>
            </a:endParaRPr>
          </a:p>
          <a:p>
            <a:pPr indent="0" lvl="0" marL="0" rtl="0" algn="l">
              <a:lnSpc>
                <a:spcPct val="115000"/>
              </a:lnSpc>
              <a:spcBef>
                <a:spcPts val="1600"/>
              </a:spcBef>
              <a:spcAft>
                <a:spcPts val="0"/>
              </a:spcAft>
              <a:buSzPts val="1800"/>
              <a:buNone/>
            </a:pPr>
            <a:r>
              <a:t/>
            </a:r>
            <a:endParaRPr sz="1900">
              <a:latin typeface="Arial"/>
              <a:ea typeface="Arial"/>
              <a:cs typeface="Arial"/>
              <a:sym typeface="Arial"/>
            </a:endParaRPr>
          </a:p>
          <a:p>
            <a:pPr indent="0" lvl="0" marL="0" rtl="0" algn="l">
              <a:lnSpc>
                <a:spcPct val="115000"/>
              </a:lnSpc>
              <a:spcBef>
                <a:spcPts val="1600"/>
              </a:spcBef>
              <a:spcAft>
                <a:spcPts val="1600"/>
              </a:spcAft>
              <a:buSzPts val="1800"/>
              <a:buNone/>
            </a:pPr>
            <a:r>
              <a:rPr b="1" lang="en-GB" sz="1900">
                <a:latin typeface="Arial"/>
                <a:ea typeface="Arial"/>
                <a:cs typeface="Arial"/>
                <a:sym typeface="Arial"/>
              </a:rPr>
              <a:t>Focus on: Algorithms and pseudocode</a:t>
            </a:r>
            <a:endParaRPr b="1" sz="1900">
              <a:latin typeface="Arial"/>
              <a:ea typeface="Arial"/>
              <a:cs typeface="Arial"/>
              <a:sym typeface="Arial"/>
            </a:endParaRPr>
          </a:p>
        </p:txBody>
      </p:sp>
      <p:sp>
        <p:nvSpPr>
          <p:cNvPr id="30" name="Google Shape;30;p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800"/>
              <a:buNone/>
            </a:pPr>
            <a:fld id="{00000000-1234-1234-1234-123412341234}" type="slidenum">
              <a:rPr lang="en-GB"/>
              <a:t>‹#›</a:t>
            </a:fld>
            <a:endParaRPr/>
          </a:p>
        </p:txBody>
      </p:sp>
      <p:pic>
        <p:nvPicPr>
          <p:cNvPr id="31" name="Google Shape;31;p1"/>
          <p:cNvPicPr preferRelativeResize="0"/>
          <p:nvPr/>
        </p:nvPicPr>
        <p:blipFill>
          <a:blip r:embed="rId3">
            <a:alphaModFix/>
          </a:blip>
          <a:stretch>
            <a:fillRect/>
          </a:stretch>
        </p:blipFill>
        <p:spPr>
          <a:xfrm>
            <a:off x="4737100" y="1232000"/>
            <a:ext cx="4102150" cy="299969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g4091d50c28e7f75c_26"/>
          <p:cNvSpPr txBox="1"/>
          <p:nvPr>
            <p:ph idx="1" type="body"/>
          </p:nvPr>
        </p:nvSpPr>
        <p:spPr>
          <a:xfrm>
            <a:off x="310900" y="1017725"/>
            <a:ext cx="8522100" cy="381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REPEAT</a:t>
            </a:r>
            <a:endParaRPr/>
          </a:p>
          <a:p>
            <a:pPr indent="0" lvl="0" marL="0" rtl="0" algn="l">
              <a:spcBef>
                <a:spcPts val="0"/>
              </a:spcBef>
              <a:spcAft>
                <a:spcPts val="0"/>
              </a:spcAft>
              <a:buNone/>
            </a:pPr>
            <a:r>
              <a:rPr lang="en-GB"/>
              <a:t>        OUTPUT ‘What do you fancy for breakfast?’</a:t>
            </a:r>
            <a:endParaRPr/>
          </a:p>
          <a:p>
            <a:pPr indent="0" lvl="0" marL="0" rtl="0" algn="l">
              <a:spcBef>
                <a:spcPts val="0"/>
              </a:spcBef>
              <a:spcAft>
                <a:spcPts val="0"/>
              </a:spcAft>
              <a:buNone/>
            </a:pPr>
            <a:r>
              <a:rPr lang="en-GB"/>
              <a:t>        INPUT user inputs what they would like for breakfast</a:t>
            </a:r>
            <a:endParaRPr/>
          </a:p>
          <a:p>
            <a:pPr indent="0" lvl="0" marL="0" rtl="0" algn="l">
              <a:spcBef>
                <a:spcPts val="0"/>
              </a:spcBef>
              <a:spcAft>
                <a:spcPts val="0"/>
              </a:spcAft>
              <a:buNone/>
            </a:pPr>
            <a:r>
              <a:rPr lang="en-GB"/>
              <a:t>        STORE the user’s input in the answer variable</a:t>
            </a:r>
            <a:endParaRPr/>
          </a:p>
          <a:p>
            <a:pPr indent="0" lvl="0" marL="0" rtl="0" algn="l">
              <a:spcBef>
                <a:spcPts val="0"/>
              </a:spcBef>
              <a:spcAft>
                <a:spcPts val="0"/>
              </a:spcAft>
              <a:buNone/>
            </a:pPr>
            <a:r>
              <a:rPr lang="en-GB"/>
              <a:t>        IF answer = ‘Cornflakes’ THEN</a:t>
            </a:r>
            <a:endParaRPr/>
          </a:p>
          <a:p>
            <a:pPr indent="0" lvl="0" marL="0" rtl="0" algn="l">
              <a:spcBef>
                <a:spcPts val="0"/>
              </a:spcBef>
              <a:spcAft>
                <a:spcPts val="0"/>
              </a:spcAft>
              <a:buNone/>
            </a:pPr>
            <a:r>
              <a:rPr lang="en-GB"/>
              <a:t>                OUTPUT ‘Good job, that’s all we’ve got!’</a:t>
            </a:r>
            <a:endParaRPr/>
          </a:p>
          <a:p>
            <a:pPr indent="0" lvl="0" marL="0" rtl="0" algn="l">
              <a:spcBef>
                <a:spcPts val="0"/>
              </a:spcBef>
              <a:spcAft>
                <a:spcPts val="0"/>
              </a:spcAft>
              <a:buNone/>
            </a:pPr>
            <a:r>
              <a:rPr lang="en-GB"/>
              <a:t>        ELSE</a:t>
            </a:r>
            <a:endParaRPr/>
          </a:p>
          <a:p>
            <a:pPr indent="0" lvl="0" marL="0" rtl="0" algn="l">
              <a:spcBef>
                <a:spcPts val="0"/>
              </a:spcBef>
              <a:spcAft>
                <a:spcPts val="0"/>
              </a:spcAft>
              <a:buNone/>
            </a:pPr>
            <a:r>
              <a:rPr lang="en-GB"/>
              <a:t>                OUTPUT ‘Try again!’</a:t>
            </a:r>
            <a:endParaRPr/>
          </a:p>
          <a:p>
            <a:pPr indent="0" lvl="0" marL="0" rtl="0" algn="l">
              <a:spcBef>
                <a:spcPts val="0"/>
              </a:spcBef>
              <a:spcAft>
                <a:spcPts val="0"/>
              </a:spcAft>
              <a:buNone/>
            </a:pPr>
            <a:r>
              <a:rPr lang="en-GB"/>
              <a:t>UNTIL answer = ‘Cornflakes’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07" name="Google Shape;107;g4091d50c28e7f75c_26"/>
          <p:cNvSpPr txBox="1"/>
          <p:nvPr>
            <p:ph type="title"/>
          </p:nvPr>
        </p:nvSpPr>
        <p:spPr>
          <a:xfrm>
            <a:off x="146350" y="310900"/>
            <a:ext cx="8522100" cy="706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Expressing an algorithm in pseudocode</a:t>
            </a:r>
            <a:endParaRPr/>
          </a:p>
        </p:txBody>
      </p:sp>
      <p:sp>
        <p:nvSpPr>
          <p:cNvPr id="108" name="Google Shape;108;g4091d50c28e7f75c_26"/>
          <p:cNvSpPr txBox="1"/>
          <p:nvPr>
            <p:ph idx="12" type="sldNum"/>
          </p:nvPr>
        </p:nvSpPr>
        <p:spPr>
          <a:xfrm>
            <a:off x="8832200" y="4829300"/>
            <a:ext cx="3117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sp>
        <p:nvSpPr>
          <p:cNvPr id="109" name="Google Shape;109;g4091d50c28e7f75c_2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Activity 1</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gf36e80d8ff_0_1"/>
          <p:cNvSpPr txBox="1"/>
          <p:nvPr>
            <p:ph type="title"/>
          </p:nvPr>
        </p:nvSpPr>
        <p:spPr>
          <a:xfrm>
            <a:off x="146350" y="310900"/>
            <a:ext cx="88527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Predict: students view code and attempt overview code conversation</a:t>
            </a:r>
            <a:endParaRPr/>
          </a:p>
        </p:txBody>
      </p:sp>
      <p:sp>
        <p:nvSpPr>
          <p:cNvPr id="115" name="Google Shape;115;gf36e80d8ff_0_1"/>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sp>
        <p:nvSpPr>
          <p:cNvPr id="116" name="Google Shape;116;gf36e80d8ff_0_1"/>
          <p:cNvSpPr txBox="1"/>
          <p:nvPr/>
        </p:nvSpPr>
        <p:spPr>
          <a:xfrm>
            <a:off x="347250" y="830050"/>
            <a:ext cx="8449500" cy="1098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2000" u="none" cap="none" strike="noStrike">
                <a:solidFill>
                  <a:srgbClr val="434343"/>
                </a:solidFill>
                <a:latin typeface="Arial"/>
                <a:ea typeface="Arial"/>
                <a:cs typeface="Arial"/>
                <a:sym typeface="Arial"/>
              </a:rPr>
              <a:t>Look at the code conversation template for the </a:t>
            </a:r>
            <a:r>
              <a:rPr b="1" lang="en-GB" sz="2000">
                <a:solidFill>
                  <a:srgbClr val="434343"/>
                </a:solidFill>
              </a:rPr>
              <a:t>intelligent cooling fan</a:t>
            </a:r>
            <a:r>
              <a:rPr b="1" i="0" lang="en-GB" sz="2000" u="none" cap="none" strike="noStrike">
                <a:solidFill>
                  <a:srgbClr val="434343"/>
                </a:solidFill>
                <a:latin typeface="Arial"/>
                <a:ea typeface="Arial"/>
                <a:cs typeface="Arial"/>
                <a:sym typeface="Arial"/>
              </a:rPr>
              <a:t> </a:t>
            </a:r>
            <a:r>
              <a:rPr b="0" i="0" lang="en-GB" sz="2000" u="none" cap="none" strike="noStrike">
                <a:solidFill>
                  <a:srgbClr val="434343"/>
                </a:solidFill>
                <a:latin typeface="Arial"/>
                <a:ea typeface="Arial"/>
                <a:cs typeface="Arial"/>
                <a:sym typeface="Arial"/>
              </a:rPr>
              <a:t>program see if you can predict what the whole program does...don’t worry about detail just yet.</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800" u="none" cap="none" strike="noStrike">
              <a:solidFill>
                <a:srgbClr val="434343"/>
              </a:solidFill>
              <a:latin typeface="Arial"/>
              <a:ea typeface="Arial"/>
              <a:cs typeface="Arial"/>
              <a:sym typeface="Arial"/>
            </a:endParaRPr>
          </a:p>
        </p:txBody>
      </p:sp>
      <p:pic>
        <p:nvPicPr>
          <p:cNvPr id="117" name="Google Shape;117;gf36e80d8ff_0_1"/>
          <p:cNvPicPr preferRelativeResize="0"/>
          <p:nvPr/>
        </p:nvPicPr>
        <p:blipFill rotWithShape="1">
          <a:blip r:embed="rId3">
            <a:alphaModFix/>
          </a:blip>
          <a:srcRect b="0" l="0" r="0" t="0"/>
          <a:stretch/>
        </p:blipFill>
        <p:spPr>
          <a:xfrm>
            <a:off x="2553925" y="2048150"/>
            <a:ext cx="3705950" cy="2779448"/>
          </a:xfrm>
          <a:prstGeom prst="rect">
            <a:avLst/>
          </a:prstGeom>
          <a:noFill/>
          <a:ln>
            <a:noFill/>
          </a:ln>
        </p:spPr>
      </p:pic>
      <p:sp>
        <p:nvSpPr>
          <p:cNvPr id="118" name="Google Shape;118;gf36e80d8ff_0_1"/>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2</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6"/>
          <p:cNvSpPr txBox="1"/>
          <p:nvPr>
            <p:ph type="title"/>
          </p:nvPr>
        </p:nvSpPr>
        <p:spPr>
          <a:xfrm>
            <a:off x="155100" y="374963"/>
            <a:ext cx="88338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Predict: students view code and attempt overview code conversation</a:t>
            </a:r>
            <a:endParaRPr/>
          </a:p>
        </p:txBody>
      </p:sp>
      <p:sp>
        <p:nvSpPr>
          <p:cNvPr id="124" name="Google Shape;124;p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25" name="Google Shape;125;p6"/>
          <p:cNvSpPr txBox="1"/>
          <p:nvPr/>
        </p:nvSpPr>
        <p:spPr>
          <a:xfrm>
            <a:off x="311400" y="1017600"/>
            <a:ext cx="8521200" cy="38100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Turn to your partner and discuss what you think the whole program is doing.  Can you express it in a couple of sentences?</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rPr>
              <a:t>The intelligent cooling fan turns on if the ambient temperature is warm and the solar store is more than half full, then off if the temperature is cold or the solar store is not full enough.  In addition the program puts a message on the micro:bit which says YES when the fan is on and NO when the fan is off. Buttons A and B are provided for an override that allows you to request the fan manually.  B overrides and A cancels the override.</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p:txBody>
      </p:sp>
      <p:sp>
        <p:nvSpPr>
          <p:cNvPr id="126" name="Google Shape;126;p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2</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xEl>
                                              <p:pRg end="0" st="0"/>
                                            </p:txEl>
                                          </p:spTgt>
                                        </p:tgtEl>
                                        <p:attrNameLst>
                                          <p:attrName>style.visibility</p:attrName>
                                        </p:attrNameLst>
                                      </p:cBhvr>
                                      <p:to>
                                        <p:strVal val="visible"/>
                                      </p:to>
                                    </p:set>
                                    <p:animEffect filter="fade" transition="in">
                                      <p:cBhvr>
                                        <p:cTn dur="1000"/>
                                        <p:tgtEl>
                                          <p:spTgt spid="12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xEl>
                                              <p:pRg end="1" st="1"/>
                                            </p:txEl>
                                          </p:spTgt>
                                        </p:tgtEl>
                                        <p:attrNameLst>
                                          <p:attrName>style.visibility</p:attrName>
                                        </p:attrNameLst>
                                      </p:cBhvr>
                                      <p:to>
                                        <p:strVal val="visible"/>
                                      </p:to>
                                    </p:set>
                                    <p:animEffect filter="fade" transition="in">
                                      <p:cBhvr>
                                        <p:cTn dur="1000"/>
                                        <p:tgtEl>
                                          <p:spTgt spid="12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xEl>
                                              <p:pRg end="2" st="2"/>
                                            </p:txEl>
                                          </p:spTgt>
                                        </p:tgtEl>
                                        <p:attrNameLst>
                                          <p:attrName>style.visibility</p:attrName>
                                        </p:attrNameLst>
                                      </p:cBhvr>
                                      <p:to>
                                        <p:strVal val="visible"/>
                                      </p:to>
                                    </p:set>
                                    <p:animEffect filter="fade" transition="in">
                                      <p:cBhvr>
                                        <p:cTn dur="1000"/>
                                        <p:tgtEl>
                                          <p:spTgt spid="12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xEl>
                                              <p:pRg end="3" st="3"/>
                                            </p:txEl>
                                          </p:spTgt>
                                        </p:tgtEl>
                                        <p:attrNameLst>
                                          <p:attrName>style.visibility</p:attrName>
                                        </p:attrNameLst>
                                      </p:cBhvr>
                                      <p:to>
                                        <p:strVal val="visible"/>
                                      </p:to>
                                    </p:set>
                                    <p:animEffect filter="fade" transition="in">
                                      <p:cBhvr>
                                        <p:cTn dur="1000"/>
                                        <p:tgtEl>
                                          <p:spTgt spid="12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xEl>
                                              <p:pRg end="4" st="4"/>
                                            </p:txEl>
                                          </p:spTgt>
                                        </p:tgtEl>
                                        <p:attrNameLst>
                                          <p:attrName>style.visibility</p:attrName>
                                        </p:attrNameLst>
                                      </p:cBhvr>
                                      <p:to>
                                        <p:strVal val="visible"/>
                                      </p:to>
                                    </p:set>
                                    <p:animEffect filter="fade" transition="in">
                                      <p:cBhvr>
                                        <p:cTn dur="1000"/>
                                        <p:tgtEl>
                                          <p:spTgt spid="12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xEl>
                                              <p:pRg end="5" st="5"/>
                                            </p:txEl>
                                          </p:spTgt>
                                        </p:tgtEl>
                                        <p:attrNameLst>
                                          <p:attrName>style.visibility</p:attrName>
                                        </p:attrNameLst>
                                      </p:cBhvr>
                                      <p:to>
                                        <p:strVal val="visible"/>
                                      </p:to>
                                    </p:set>
                                    <p:animEffect filter="fade" transition="in">
                                      <p:cBhvr>
                                        <p:cTn dur="1000"/>
                                        <p:tgtEl>
                                          <p:spTgt spid="12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xEl>
                                              <p:pRg end="6" st="6"/>
                                            </p:txEl>
                                          </p:spTgt>
                                        </p:tgtEl>
                                        <p:attrNameLst>
                                          <p:attrName>style.visibility</p:attrName>
                                        </p:attrNameLst>
                                      </p:cBhvr>
                                      <p:to>
                                        <p:strVal val="visible"/>
                                      </p:to>
                                    </p:set>
                                    <p:animEffect filter="fade" transition="in">
                                      <p:cBhvr>
                                        <p:cTn dur="1000"/>
                                        <p:tgtEl>
                                          <p:spTgt spid="125">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7"/>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Run: students compile the circuit, flash and run the code </a:t>
            </a:r>
            <a:endParaRPr/>
          </a:p>
        </p:txBody>
      </p:sp>
      <p:sp>
        <p:nvSpPr>
          <p:cNvPr id="132" name="Google Shape;132;p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33" name="Google Shape;133;p7"/>
          <p:cNvSpPr txBox="1"/>
          <p:nvPr/>
        </p:nvSpPr>
        <p:spPr>
          <a:xfrm>
            <a:off x="449125" y="1173575"/>
            <a:ext cx="1673700" cy="3505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Put the circuit together as it appears on this diagram.  Each of the alligator clip leads does the same job, irrespective of colour. </a:t>
            </a:r>
            <a:endParaRPr b="0" i="0" sz="1800" u="none" cap="none" strike="noStrike">
              <a:solidFill>
                <a:srgbClr val="434343"/>
              </a:solidFill>
              <a:latin typeface="Arial"/>
              <a:ea typeface="Arial"/>
              <a:cs typeface="Arial"/>
              <a:sym typeface="Arial"/>
            </a:endParaRPr>
          </a:p>
        </p:txBody>
      </p:sp>
      <p:sp>
        <p:nvSpPr>
          <p:cNvPr id="134" name="Google Shape;134;p7"/>
          <p:cNvSpPr txBox="1"/>
          <p:nvPr/>
        </p:nvSpPr>
        <p:spPr>
          <a:xfrm>
            <a:off x="6786100" y="1157850"/>
            <a:ext cx="2245200" cy="3325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Flash the code for the</a:t>
            </a:r>
            <a:r>
              <a:rPr lang="en-GB" sz="1800">
                <a:solidFill>
                  <a:srgbClr val="434343"/>
                </a:solidFill>
              </a:rPr>
              <a:t> intelligent cooling fan to the micro: bit.  The buttons A and B allow you to override the program so that you can manually turn the fan on and off.</a:t>
            </a:r>
            <a:endParaRPr b="0" i="0" sz="1800" u="none" cap="none" strike="noStrike">
              <a:solidFill>
                <a:srgbClr val="434343"/>
              </a:solidFill>
              <a:latin typeface="Arial"/>
              <a:ea typeface="Arial"/>
              <a:cs typeface="Arial"/>
              <a:sym typeface="Arial"/>
            </a:endParaRPr>
          </a:p>
        </p:txBody>
      </p:sp>
      <p:sp>
        <p:nvSpPr>
          <p:cNvPr id="135" name="Google Shape;135;p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3</a:t>
            </a:r>
            <a:endParaRPr b="0" i="0" sz="1400" u="none" cap="none" strike="noStrike">
              <a:solidFill>
                <a:srgbClr val="666666"/>
              </a:solidFill>
              <a:latin typeface="Arial"/>
              <a:ea typeface="Arial"/>
              <a:cs typeface="Arial"/>
              <a:sym typeface="Arial"/>
            </a:endParaRPr>
          </a:p>
        </p:txBody>
      </p:sp>
      <p:pic>
        <p:nvPicPr>
          <p:cNvPr id="136" name="Google Shape;136;p7"/>
          <p:cNvPicPr preferRelativeResize="0"/>
          <p:nvPr/>
        </p:nvPicPr>
        <p:blipFill rotWithShape="1">
          <a:blip r:embed="rId3">
            <a:alphaModFix/>
          </a:blip>
          <a:srcRect b="0" l="0" r="0" t="0"/>
          <a:stretch/>
        </p:blipFill>
        <p:spPr>
          <a:xfrm>
            <a:off x="2199025" y="1157850"/>
            <a:ext cx="4510876" cy="261548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1000"/>
                                        <p:tgtEl>
                                          <p:spTgt spid="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1000"/>
                                        <p:tgtEl>
                                          <p:spTgt spid="13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f36e80d8ff_0_28"/>
          <p:cNvSpPr txBox="1"/>
          <p:nvPr>
            <p:ph type="title"/>
          </p:nvPr>
        </p:nvSpPr>
        <p:spPr>
          <a:xfrm>
            <a:off x="146350" y="481225"/>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solidFill>
                <a:srgbClr val="434343"/>
              </a:solidFill>
            </a:endParaRPr>
          </a:p>
        </p:txBody>
      </p:sp>
      <p:sp>
        <p:nvSpPr>
          <p:cNvPr id="142" name="Google Shape;142;gf36e80d8ff_0_2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sp>
        <p:nvSpPr>
          <p:cNvPr id="143" name="Google Shape;143;gf36e80d8ff_0_28"/>
          <p:cNvSpPr txBox="1"/>
          <p:nvPr/>
        </p:nvSpPr>
        <p:spPr>
          <a:xfrm>
            <a:off x="228700" y="1355150"/>
            <a:ext cx="8522100" cy="3472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666666"/>
                </a:solidFill>
                <a:latin typeface="Arial"/>
                <a:ea typeface="Arial"/>
                <a:cs typeface="Arial"/>
                <a:sym typeface="Arial"/>
              </a:rPr>
              <a:t>But what is it really doing - what would a programmer say?</a:t>
            </a:r>
            <a:endParaRPr b="0" i="0" sz="20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666666"/>
                </a:solidFill>
                <a:latin typeface="Arial"/>
                <a:ea typeface="Arial"/>
                <a:cs typeface="Arial"/>
                <a:sym typeface="Arial"/>
              </a:rPr>
              <a:t>What were the highlights of the code?</a:t>
            </a:r>
            <a:endParaRPr b="0" i="0" sz="20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666666"/>
                </a:solidFill>
                <a:latin typeface="Arial"/>
                <a:ea typeface="Arial"/>
                <a:cs typeface="Arial"/>
                <a:sym typeface="Arial"/>
              </a:rPr>
              <a:t>i.e. What programming features did you spot?  Can you find at least 5?</a:t>
            </a:r>
            <a:endParaRPr b="0" i="0" sz="20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666666"/>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666666"/>
              </a:solidFill>
              <a:latin typeface="Arial"/>
              <a:ea typeface="Arial"/>
              <a:cs typeface="Arial"/>
              <a:sym typeface="Arial"/>
            </a:endParaRPr>
          </a:p>
        </p:txBody>
      </p:sp>
      <p:pic>
        <p:nvPicPr>
          <p:cNvPr id="144" name="Google Shape;144;gf36e80d8ff_0_28"/>
          <p:cNvPicPr preferRelativeResize="0"/>
          <p:nvPr/>
        </p:nvPicPr>
        <p:blipFill rotWithShape="1">
          <a:blip r:embed="rId3">
            <a:alphaModFix/>
          </a:blip>
          <a:srcRect b="0" l="0" r="0" t="0"/>
          <a:stretch/>
        </p:blipFill>
        <p:spPr>
          <a:xfrm>
            <a:off x="2652695" y="2156485"/>
            <a:ext cx="3509400" cy="2151338"/>
          </a:xfrm>
          <a:prstGeom prst="rect">
            <a:avLst/>
          </a:prstGeom>
          <a:noFill/>
          <a:ln>
            <a:noFill/>
          </a:ln>
        </p:spPr>
      </p:pic>
      <p:sp>
        <p:nvSpPr>
          <p:cNvPr id="145" name="Google Shape;145;gf36e80d8ff_0_28"/>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4</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f36e80d8ff_0_55"/>
          <p:cNvSpPr txBox="1"/>
          <p:nvPr>
            <p:ph type="title"/>
          </p:nvPr>
        </p:nvSpPr>
        <p:spPr>
          <a:xfrm>
            <a:off x="146350" y="481225"/>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solidFill>
                <a:srgbClr val="434343"/>
              </a:solidFill>
            </a:endParaRPr>
          </a:p>
        </p:txBody>
      </p:sp>
      <p:sp>
        <p:nvSpPr>
          <p:cNvPr id="151" name="Google Shape;151;gf36e80d8ff_0_55"/>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cxnSp>
        <p:nvCxnSpPr>
          <p:cNvPr id="152" name="Google Shape;152;gf36e80d8ff_0_55"/>
          <p:cNvCxnSpPr/>
          <p:nvPr/>
        </p:nvCxnSpPr>
        <p:spPr>
          <a:xfrm>
            <a:off x="2721325" y="3846450"/>
            <a:ext cx="615600" cy="6600"/>
          </a:xfrm>
          <a:prstGeom prst="straightConnector1">
            <a:avLst/>
          </a:prstGeom>
          <a:noFill/>
          <a:ln cap="flat" cmpd="sng" w="9525">
            <a:solidFill>
              <a:schemeClr val="dk2"/>
            </a:solidFill>
            <a:prstDash val="solid"/>
            <a:round/>
            <a:headEnd len="sm" w="sm" type="none"/>
            <a:tailEnd len="sm" w="sm" type="none"/>
          </a:ln>
        </p:spPr>
      </p:cxnSp>
      <p:cxnSp>
        <p:nvCxnSpPr>
          <p:cNvPr id="153" name="Google Shape;153;gf36e80d8ff_0_55"/>
          <p:cNvCxnSpPr/>
          <p:nvPr/>
        </p:nvCxnSpPr>
        <p:spPr>
          <a:xfrm>
            <a:off x="2721325" y="3846450"/>
            <a:ext cx="468000" cy="6600"/>
          </a:xfrm>
          <a:prstGeom prst="straightConnector1">
            <a:avLst/>
          </a:prstGeom>
          <a:noFill/>
          <a:ln cap="flat" cmpd="sng" w="9525">
            <a:solidFill>
              <a:schemeClr val="dk2"/>
            </a:solidFill>
            <a:prstDash val="solid"/>
            <a:round/>
            <a:headEnd len="sm" w="sm" type="none"/>
            <a:tailEnd len="med" w="med" type="triangle"/>
          </a:ln>
        </p:spPr>
      </p:cxnSp>
      <p:cxnSp>
        <p:nvCxnSpPr>
          <p:cNvPr id="154" name="Google Shape;154;gf36e80d8ff_0_55"/>
          <p:cNvCxnSpPr/>
          <p:nvPr/>
        </p:nvCxnSpPr>
        <p:spPr>
          <a:xfrm>
            <a:off x="2636275" y="4350775"/>
            <a:ext cx="1769700" cy="1769700"/>
          </a:xfrm>
          <a:prstGeom prst="straightConnector1">
            <a:avLst/>
          </a:prstGeom>
          <a:noFill/>
          <a:ln cap="flat" cmpd="sng" w="9525">
            <a:solidFill>
              <a:schemeClr val="dk2"/>
            </a:solidFill>
            <a:prstDash val="solid"/>
            <a:round/>
            <a:headEnd len="sm" w="sm" type="none"/>
            <a:tailEnd len="med" w="med" type="triangle"/>
          </a:ln>
        </p:spPr>
      </p:cxnSp>
      <p:pic>
        <p:nvPicPr>
          <p:cNvPr id="155" name="Google Shape;155;gf36e80d8ff_0_55"/>
          <p:cNvPicPr preferRelativeResize="0"/>
          <p:nvPr/>
        </p:nvPicPr>
        <p:blipFill rotWithShape="1">
          <a:blip r:embed="rId3">
            <a:alphaModFix/>
          </a:blip>
          <a:srcRect b="0" l="0" r="0" t="0"/>
          <a:stretch/>
        </p:blipFill>
        <p:spPr>
          <a:xfrm>
            <a:off x="589125" y="1355150"/>
            <a:ext cx="3816851" cy="3017701"/>
          </a:xfrm>
          <a:prstGeom prst="rect">
            <a:avLst/>
          </a:prstGeom>
          <a:noFill/>
          <a:ln>
            <a:noFill/>
          </a:ln>
        </p:spPr>
      </p:pic>
      <p:sp>
        <p:nvSpPr>
          <p:cNvPr id="156" name="Google Shape;156;gf36e80d8ff_0_55"/>
          <p:cNvSpPr txBox="1"/>
          <p:nvPr/>
        </p:nvSpPr>
        <p:spPr>
          <a:xfrm>
            <a:off x="4590750" y="1355150"/>
            <a:ext cx="4164600" cy="1800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lang="en-GB" sz="2100">
                <a:solidFill>
                  <a:srgbClr val="434343"/>
                </a:solidFill>
              </a:rPr>
              <a:t>This is quite a tricky and long program so we’ve split it up over three sessions…..let’s make a good start on the investigation today.</a:t>
            </a:r>
            <a:endParaRPr b="0" i="0" sz="2100" u="none" cap="none" strike="noStrike">
              <a:solidFill>
                <a:srgbClr val="434343"/>
              </a:solidFill>
              <a:latin typeface="Arial"/>
              <a:ea typeface="Arial"/>
              <a:cs typeface="Arial"/>
              <a:sym typeface="Arial"/>
            </a:endParaRPr>
          </a:p>
        </p:txBody>
      </p:sp>
      <p:sp>
        <p:nvSpPr>
          <p:cNvPr id="157" name="Google Shape;157;gf36e80d8ff_0_55"/>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Activity 4</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gf36e80d8ff_0_85"/>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63" name="Google Shape;163;gf36e80d8ff_0_85"/>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sp>
        <p:nvSpPr>
          <p:cNvPr id="164" name="Google Shape;164;gf36e80d8ff_0_85"/>
          <p:cNvSpPr txBox="1"/>
          <p:nvPr/>
        </p:nvSpPr>
        <p:spPr>
          <a:xfrm>
            <a:off x="310900" y="1017725"/>
            <a:ext cx="83574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GB" sz="1800" u="none" cap="none" strike="noStrike">
                <a:solidFill>
                  <a:srgbClr val="434343"/>
                </a:solidFill>
                <a:latin typeface="Arial"/>
                <a:ea typeface="Arial"/>
                <a:cs typeface="Arial"/>
                <a:sym typeface="Arial"/>
              </a:rPr>
              <a:t>Programming features:</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1800" u="none" cap="none" strike="noStrike">
                <a:solidFill>
                  <a:srgbClr val="434343"/>
                </a:solidFill>
                <a:latin typeface="Arial"/>
                <a:ea typeface="Arial"/>
                <a:cs typeface="Arial"/>
                <a:sym typeface="Arial"/>
              </a:rPr>
              <a:t>User defined function</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lang="en-GB" sz="1800">
                <a:solidFill>
                  <a:srgbClr val="434343"/>
                </a:solidFill>
              </a:rPr>
              <a:t>If, elif commands</a:t>
            </a:r>
            <a:endParaRPr sz="18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rPr lang="en-GB" sz="1800">
                <a:solidFill>
                  <a:srgbClr val="434343"/>
                </a:solidFill>
              </a:rPr>
              <a:t>Setting variables</a:t>
            </a:r>
            <a:endParaRPr sz="18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rPr lang="en-GB" sz="1800">
                <a:solidFill>
                  <a:srgbClr val="434343"/>
                </a:solidFill>
              </a:rPr>
              <a:t>While loop</a:t>
            </a:r>
            <a:endParaRPr sz="18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rPr b="0" i="0" lang="en-GB" sz="1800" u="none" cap="none" strike="noStrike">
                <a:solidFill>
                  <a:srgbClr val="434343"/>
                </a:solidFill>
                <a:latin typeface="Arial"/>
                <a:ea typeface="Arial"/>
                <a:cs typeface="Arial"/>
                <a:sym typeface="Arial"/>
              </a:rPr>
              <a:t>For </a:t>
            </a:r>
            <a:r>
              <a:rPr lang="en-GB" sz="1800">
                <a:solidFill>
                  <a:srgbClr val="434343"/>
                </a:solidFill>
              </a:rPr>
              <a:t>in range loop</a:t>
            </a:r>
            <a:endParaRPr sz="18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rPr lang="en-GB" sz="1800">
                <a:solidFill>
                  <a:srgbClr val="434343"/>
                </a:solidFill>
              </a:rPr>
              <a:t>Predefined functions</a:t>
            </a:r>
            <a:endParaRPr sz="18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rPr lang="en-GB" sz="1800">
                <a:solidFill>
                  <a:srgbClr val="434343"/>
                </a:solidFill>
              </a:rPr>
              <a:t>Sleep command</a:t>
            </a:r>
            <a:endParaRPr sz="18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rPr lang="en-GB" sz="1800">
                <a:solidFill>
                  <a:srgbClr val="434343"/>
                </a:solidFill>
              </a:rPr>
              <a:t>Use of global variable command</a:t>
            </a:r>
            <a:endParaRPr sz="18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rPr lang="en-GB" sz="1800">
                <a:solidFill>
                  <a:srgbClr val="434343"/>
                </a:solidFill>
              </a:rPr>
              <a:t>Print statement</a:t>
            </a:r>
            <a:endParaRPr sz="1800">
              <a:solidFill>
                <a:srgbClr val="434343"/>
              </a:solidFil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434343"/>
                </a:solidFill>
                <a:latin typeface="Arial"/>
                <a:ea typeface="Arial"/>
                <a:cs typeface="Arial"/>
                <a:sym typeface="Arial"/>
              </a:rPr>
              <a:t>What programming features did you spot?</a:t>
            </a:r>
            <a:endParaRPr b="0" i="0" sz="20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434343"/>
              </a:solidFill>
              <a:latin typeface="Arial"/>
              <a:ea typeface="Arial"/>
              <a:cs typeface="Arial"/>
              <a:sym typeface="Arial"/>
            </a:endParaRPr>
          </a:p>
        </p:txBody>
      </p:sp>
      <p:pic>
        <p:nvPicPr>
          <p:cNvPr id="165" name="Google Shape;165;gf36e80d8ff_0_85"/>
          <p:cNvPicPr preferRelativeResize="0"/>
          <p:nvPr/>
        </p:nvPicPr>
        <p:blipFill rotWithShape="1">
          <a:blip r:embed="rId3">
            <a:alphaModFix/>
          </a:blip>
          <a:srcRect b="0" l="0" r="0" t="0"/>
          <a:stretch/>
        </p:blipFill>
        <p:spPr>
          <a:xfrm>
            <a:off x="5758726" y="1926225"/>
            <a:ext cx="2909725" cy="3032925"/>
          </a:xfrm>
          <a:prstGeom prst="rect">
            <a:avLst/>
          </a:prstGeom>
          <a:noFill/>
          <a:ln>
            <a:noFill/>
          </a:ln>
        </p:spPr>
      </p:pic>
      <p:sp>
        <p:nvSpPr>
          <p:cNvPr id="166" name="Google Shape;166;gf36e80d8ff_0_85"/>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ga5e087ef53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72" name="Google Shape;172;ga5e087ef53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73" name="Google Shape;173;ga5e087ef53_0_0"/>
          <p:cNvSpPr txBox="1"/>
          <p:nvPr/>
        </p:nvSpPr>
        <p:spPr>
          <a:xfrm>
            <a:off x="310900" y="1017725"/>
            <a:ext cx="7708500" cy="38115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2000"/>
              <a:buFont typeface="Arial"/>
              <a:buNone/>
            </a:pPr>
            <a:r>
              <a:rPr b="1" i="0" lang="en-GB" sz="2000" u="none" cap="none" strike="noStrike">
                <a:solidFill>
                  <a:srgbClr val="666666"/>
                </a:solidFill>
                <a:latin typeface="Arial"/>
                <a:ea typeface="Arial"/>
                <a:cs typeface="Arial"/>
                <a:sym typeface="Arial"/>
              </a:rPr>
              <a:t>Starting the micro:bit program</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D73A49"/>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from microbit import</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rPr b="1" i="0" lang="en-GB" sz="2000" u="none" cap="none" strike="noStrike">
                <a:solidFill>
                  <a:srgbClr val="666666"/>
                </a:solidFill>
                <a:latin typeface="Arial"/>
                <a:ea typeface="Arial"/>
                <a:cs typeface="Arial"/>
                <a:sym typeface="Arial"/>
              </a:rPr>
              <a:t>What is happening?</a:t>
            </a:r>
            <a:endParaRPr b="1" i="0" sz="2000" u="none" cap="none" strike="noStrike">
              <a:solidFill>
                <a:srgbClr val="666666"/>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a:p>
            <a:pPr indent="0" lvl="0" marL="0" marR="0" rtl="0" algn="l">
              <a:lnSpc>
                <a:spcPct val="134482"/>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imports the micro:bit module to give you access to all the hardware that is built-in into your board. </a:t>
            </a:r>
            <a:endParaRPr b="0" i="0" sz="1800" u="none" cap="none" strike="noStrike">
              <a:solidFill>
                <a:srgbClr val="000000"/>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2000"/>
              <a:buFont typeface="Arial"/>
              <a:buNone/>
            </a:pPr>
            <a:r>
              <a:t/>
            </a:r>
            <a:endParaRPr b="1" i="0" sz="2000" u="none" cap="none" strike="noStrike">
              <a:solidFill>
                <a:srgbClr val="666666"/>
              </a:solidFill>
              <a:latin typeface="Arial"/>
              <a:ea typeface="Arial"/>
              <a:cs typeface="Arial"/>
              <a:sym typeface="Arial"/>
            </a:endParaRPr>
          </a:p>
        </p:txBody>
      </p:sp>
      <p:pic>
        <p:nvPicPr>
          <p:cNvPr id="174" name="Google Shape;174;ga5e087ef53_0_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
        <p:nvSpPr>
          <p:cNvPr id="175" name="Google Shape;175;ga5e087ef53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0" st="0"/>
                                            </p:txEl>
                                          </p:spTgt>
                                        </p:tgtEl>
                                        <p:attrNameLst>
                                          <p:attrName>style.visibility</p:attrName>
                                        </p:attrNameLst>
                                      </p:cBhvr>
                                      <p:to>
                                        <p:strVal val="visible"/>
                                      </p:to>
                                    </p:set>
                                    <p:animEffect filter="fade" transition="in">
                                      <p:cBhvr>
                                        <p:cTn dur="1000"/>
                                        <p:tgtEl>
                                          <p:spTgt spid="17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1" st="1"/>
                                            </p:txEl>
                                          </p:spTgt>
                                        </p:tgtEl>
                                        <p:attrNameLst>
                                          <p:attrName>style.visibility</p:attrName>
                                        </p:attrNameLst>
                                      </p:cBhvr>
                                      <p:to>
                                        <p:strVal val="visible"/>
                                      </p:to>
                                    </p:set>
                                    <p:animEffect filter="fade" transition="in">
                                      <p:cBhvr>
                                        <p:cTn dur="1000"/>
                                        <p:tgtEl>
                                          <p:spTgt spid="17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2" st="2"/>
                                            </p:txEl>
                                          </p:spTgt>
                                        </p:tgtEl>
                                        <p:attrNameLst>
                                          <p:attrName>style.visibility</p:attrName>
                                        </p:attrNameLst>
                                      </p:cBhvr>
                                      <p:to>
                                        <p:strVal val="visible"/>
                                      </p:to>
                                    </p:set>
                                    <p:animEffect filter="fade" transition="in">
                                      <p:cBhvr>
                                        <p:cTn dur="1000"/>
                                        <p:tgtEl>
                                          <p:spTgt spid="17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3" st="3"/>
                                            </p:txEl>
                                          </p:spTgt>
                                        </p:tgtEl>
                                        <p:attrNameLst>
                                          <p:attrName>style.visibility</p:attrName>
                                        </p:attrNameLst>
                                      </p:cBhvr>
                                      <p:to>
                                        <p:strVal val="visible"/>
                                      </p:to>
                                    </p:set>
                                    <p:animEffect filter="fade" transition="in">
                                      <p:cBhvr>
                                        <p:cTn dur="1000"/>
                                        <p:tgtEl>
                                          <p:spTgt spid="17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4" st="4"/>
                                            </p:txEl>
                                          </p:spTgt>
                                        </p:tgtEl>
                                        <p:attrNameLst>
                                          <p:attrName>style.visibility</p:attrName>
                                        </p:attrNameLst>
                                      </p:cBhvr>
                                      <p:to>
                                        <p:strVal val="visible"/>
                                      </p:to>
                                    </p:set>
                                    <p:animEffect filter="fade" transition="in">
                                      <p:cBhvr>
                                        <p:cTn dur="1000"/>
                                        <p:tgtEl>
                                          <p:spTgt spid="17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5" st="5"/>
                                            </p:txEl>
                                          </p:spTgt>
                                        </p:tgtEl>
                                        <p:attrNameLst>
                                          <p:attrName>style.visibility</p:attrName>
                                        </p:attrNameLst>
                                      </p:cBhvr>
                                      <p:to>
                                        <p:strVal val="visible"/>
                                      </p:to>
                                    </p:set>
                                    <p:animEffect filter="fade" transition="in">
                                      <p:cBhvr>
                                        <p:cTn dur="1000"/>
                                        <p:tgtEl>
                                          <p:spTgt spid="17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6" st="6"/>
                                            </p:txEl>
                                          </p:spTgt>
                                        </p:tgtEl>
                                        <p:attrNameLst>
                                          <p:attrName>style.visibility</p:attrName>
                                        </p:attrNameLst>
                                      </p:cBhvr>
                                      <p:to>
                                        <p:strVal val="visible"/>
                                      </p:to>
                                    </p:set>
                                    <p:animEffect filter="fade" transition="in">
                                      <p:cBhvr>
                                        <p:cTn dur="1000"/>
                                        <p:tgtEl>
                                          <p:spTgt spid="17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7" st="7"/>
                                            </p:txEl>
                                          </p:spTgt>
                                        </p:tgtEl>
                                        <p:attrNameLst>
                                          <p:attrName>style.visibility</p:attrName>
                                        </p:attrNameLst>
                                      </p:cBhvr>
                                      <p:to>
                                        <p:strVal val="visible"/>
                                      </p:to>
                                    </p:set>
                                    <p:animEffect filter="fade" transition="in">
                                      <p:cBhvr>
                                        <p:cTn dur="1000"/>
                                        <p:tgtEl>
                                          <p:spTgt spid="173">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b0857580e6_0_1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81" name="Google Shape;181;gb0857580e6_0_1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82" name="Google Shape;182;gb0857580e6_0_12"/>
          <p:cNvSpPr txBox="1"/>
          <p:nvPr/>
        </p:nvSpPr>
        <p:spPr>
          <a:xfrm>
            <a:off x="311150" y="1289050"/>
            <a:ext cx="7413300" cy="3672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1"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CHARGED = 818/2</a:t>
            </a:r>
            <a:endParaRPr sz="1800">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DISCHARGED = 220</a:t>
            </a:r>
            <a:endParaRPr sz="1800">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00000"/>
              </a:lnSpc>
              <a:spcBef>
                <a:spcPts val="0"/>
              </a:spcBef>
              <a:spcAft>
                <a:spcPts val="0"/>
              </a:spcAft>
              <a:buClr>
                <a:srgbClr val="000000"/>
              </a:buClr>
              <a:buSzPts val="1800"/>
              <a:buFont typeface="Arial"/>
              <a:buNone/>
            </a:pPr>
            <a:r>
              <a:rPr lang="en-GB" sz="1800">
                <a:solidFill>
                  <a:srgbClr val="FF00FF"/>
                </a:solidFill>
              </a:rPr>
              <a:t>sets a variable called CHARGED which represents the solar store at half charge.</a:t>
            </a:r>
            <a:endParaRPr sz="1800">
              <a:solidFill>
                <a:srgbClr val="FF00FF"/>
              </a:solidFill>
            </a:endParaRPr>
          </a:p>
          <a:p>
            <a:pPr indent="0" lvl="0" marL="0" marR="0" rtl="0" algn="l">
              <a:lnSpc>
                <a:spcPct val="100000"/>
              </a:lnSpc>
              <a:spcBef>
                <a:spcPts val="0"/>
              </a:spcBef>
              <a:spcAft>
                <a:spcPts val="0"/>
              </a:spcAft>
              <a:buClr>
                <a:srgbClr val="000000"/>
              </a:buClr>
              <a:buSzPts val="1800"/>
              <a:buFont typeface="Arial"/>
              <a:buNone/>
            </a:pPr>
            <a:r>
              <a:t/>
            </a:r>
            <a:endParaRPr sz="1800">
              <a:solidFill>
                <a:srgbClr val="FF00FF"/>
              </a:solidFill>
            </a:endParaRPr>
          </a:p>
          <a:p>
            <a:pPr indent="0" lvl="0" marL="0" marR="0" rtl="0" algn="l">
              <a:lnSpc>
                <a:spcPct val="100000"/>
              </a:lnSpc>
              <a:spcBef>
                <a:spcPts val="0"/>
              </a:spcBef>
              <a:spcAft>
                <a:spcPts val="0"/>
              </a:spcAft>
              <a:buClr>
                <a:srgbClr val="000000"/>
              </a:buClr>
              <a:buSzPts val="1800"/>
              <a:buFont typeface="Arial"/>
              <a:buNone/>
            </a:pPr>
            <a:r>
              <a:rPr lang="en-GB" sz="1800">
                <a:solidFill>
                  <a:srgbClr val="FF00FF"/>
                </a:solidFill>
              </a:rPr>
              <a:t>sets a variable called DISCHARGED which represents the solar store at approximately quarter charge.</a:t>
            </a:r>
            <a:endParaRPr sz="1800">
              <a:solidFill>
                <a:srgbClr val="FF00FF"/>
              </a:solidFil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p:txBody>
      </p:sp>
      <p:sp>
        <p:nvSpPr>
          <p:cNvPr id="183" name="Google Shape;183;gb0857580e6_0_1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184" name="Google Shape;184;gb0857580e6_0_12"/>
          <p:cNvPicPr preferRelativeResize="0"/>
          <p:nvPr/>
        </p:nvPicPr>
        <p:blipFill rotWithShape="1">
          <a:blip r:embed="rId3">
            <a:alphaModFix/>
          </a:blip>
          <a:srcRect b="0" l="0" r="0" t="0"/>
          <a:stretch/>
        </p:blipFill>
        <p:spPr>
          <a:xfrm>
            <a:off x="6816275" y="540325"/>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xEl>
                                              <p:pRg end="0" st="0"/>
                                            </p:txEl>
                                          </p:spTgt>
                                        </p:tgtEl>
                                        <p:attrNameLst>
                                          <p:attrName>style.visibility</p:attrName>
                                        </p:attrNameLst>
                                      </p:cBhvr>
                                      <p:to>
                                        <p:strVal val="visible"/>
                                      </p:to>
                                    </p:set>
                                    <p:animEffect filter="fade" transition="in">
                                      <p:cBhvr>
                                        <p:cTn dur="1000"/>
                                        <p:tgtEl>
                                          <p:spTgt spid="18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xEl>
                                              <p:pRg end="1" st="1"/>
                                            </p:txEl>
                                          </p:spTgt>
                                        </p:tgtEl>
                                        <p:attrNameLst>
                                          <p:attrName>style.visibility</p:attrName>
                                        </p:attrNameLst>
                                      </p:cBhvr>
                                      <p:to>
                                        <p:strVal val="visible"/>
                                      </p:to>
                                    </p:set>
                                    <p:animEffect filter="fade" transition="in">
                                      <p:cBhvr>
                                        <p:cTn dur="1000"/>
                                        <p:tgtEl>
                                          <p:spTgt spid="18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xEl>
                                              <p:pRg end="2" st="2"/>
                                            </p:txEl>
                                          </p:spTgt>
                                        </p:tgtEl>
                                        <p:attrNameLst>
                                          <p:attrName>style.visibility</p:attrName>
                                        </p:attrNameLst>
                                      </p:cBhvr>
                                      <p:to>
                                        <p:strVal val="visible"/>
                                      </p:to>
                                    </p:set>
                                    <p:animEffect filter="fade" transition="in">
                                      <p:cBhvr>
                                        <p:cTn dur="1000"/>
                                        <p:tgtEl>
                                          <p:spTgt spid="18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xEl>
                                              <p:pRg end="3" st="3"/>
                                            </p:txEl>
                                          </p:spTgt>
                                        </p:tgtEl>
                                        <p:attrNameLst>
                                          <p:attrName>style.visibility</p:attrName>
                                        </p:attrNameLst>
                                      </p:cBhvr>
                                      <p:to>
                                        <p:strVal val="visible"/>
                                      </p:to>
                                    </p:set>
                                    <p:animEffect filter="fade" transition="in">
                                      <p:cBhvr>
                                        <p:cTn dur="1000"/>
                                        <p:tgtEl>
                                          <p:spTgt spid="18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xEl>
                                              <p:pRg end="4" st="4"/>
                                            </p:txEl>
                                          </p:spTgt>
                                        </p:tgtEl>
                                        <p:attrNameLst>
                                          <p:attrName>style.visibility</p:attrName>
                                        </p:attrNameLst>
                                      </p:cBhvr>
                                      <p:to>
                                        <p:strVal val="visible"/>
                                      </p:to>
                                    </p:set>
                                    <p:animEffect filter="fade" transition="in">
                                      <p:cBhvr>
                                        <p:cTn dur="1000"/>
                                        <p:tgtEl>
                                          <p:spTgt spid="18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xEl>
                                              <p:pRg end="5" st="5"/>
                                            </p:txEl>
                                          </p:spTgt>
                                        </p:tgtEl>
                                        <p:attrNameLst>
                                          <p:attrName>style.visibility</p:attrName>
                                        </p:attrNameLst>
                                      </p:cBhvr>
                                      <p:to>
                                        <p:strVal val="visible"/>
                                      </p:to>
                                    </p:set>
                                    <p:animEffect filter="fade" transition="in">
                                      <p:cBhvr>
                                        <p:cTn dur="1000"/>
                                        <p:tgtEl>
                                          <p:spTgt spid="18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xEl>
                                              <p:pRg end="6" st="6"/>
                                            </p:txEl>
                                          </p:spTgt>
                                        </p:tgtEl>
                                        <p:attrNameLst>
                                          <p:attrName>style.visibility</p:attrName>
                                        </p:attrNameLst>
                                      </p:cBhvr>
                                      <p:to>
                                        <p:strVal val="visible"/>
                                      </p:to>
                                    </p:set>
                                    <p:animEffect filter="fade" transition="in">
                                      <p:cBhvr>
                                        <p:cTn dur="1000"/>
                                        <p:tgtEl>
                                          <p:spTgt spid="182">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xEl>
                                              <p:pRg end="7" st="7"/>
                                            </p:txEl>
                                          </p:spTgt>
                                        </p:tgtEl>
                                        <p:attrNameLst>
                                          <p:attrName>style.visibility</p:attrName>
                                        </p:attrNameLst>
                                      </p:cBhvr>
                                      <p:to>
                                        <p:strVal val="visible"/>
                                      </p:to>
                                    </p:set>
                                    <p:animEffect filter="fade" transition="in">
                                      <p:cBhvr>
                                        <p:cTn dur="1000"/>
                                        <p:tgtEl>
                                          <p:spTgt spid="182">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xEl>
                                              <p:pRg end="8" st="8"/>
                                            </p:txEl>
                                          </p:spTgt>
                                        </p:tgtEl>
                                        <p:attrNameLst>
                                          <p:attrName>style.visibility</p:attrName>
                                        </p:attrNameLst>
                                      </p:cBhvr>
                                      <p:to>
                                        <p:strVal val="visible"/>
                                      </p:to>
                                    </p:set>
                                    <p:animEffect filter="fade" transition="in">
                                      <p:cBhvr>
                                        <p:cTn dur="1000"/>
                                        <p:tgtEl>
                                          <p:spTgt spid="182">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xEl>
                                              <p:pRg end="9" st="9"/>
                                            </p:txEl>
                                          </p:spTgt>
                                        </p:tgtEl>
                                        <p:attrNameLst>
                                          <p:attrName>style.visibility</p:attrName>
                                        </p:attrNameLst>
                                      </p:cBhvr>
                                      <p:to>
                                        <p:strVal val="visible"/>
                                      </p:to>
                                    </p:set>
                                    <p:animEffect filter="fade" transition="in">
                                      <p:cBhvr>
                                        <p:cTn dur="1000"/>
                                        <p:tgtEl>
                                          <p:spTgt spid="182">
                                            <p:txEl>
                                              <p:pRg end="9" st="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gba05a7e25c_0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90" name="Google Shape;190;gba05a7e25c_0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191" name="Google Shape;191;gba05a7e25c_0_0"/>
          <p:cNvSpPr txBox="1"/>
          <p:nvPr/>
        </p:nvSpPr>
        <p:spPr>
          <a:xfrm>
            <a:off x="311150" y="1289050"/>
            <a:ext cx="83574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HOT = 23</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COLD = 20</a:t>
            </a:r>
            <a:endParaRPr sz="1800">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FF00FF"/>
                </a:solidFill>
                <a:latin typeface="Arial"/>
                <a:ea typeface="Arial"/>
                <a:cs typeface="Arial"/>
                <a:sym typeface="Arial"/>
              </a:rPr>
              <a:t>Sets variable for</a:t>
            </a:r>
            <a:r>
              <a:rPr lang="en-GB" sz="1800">
                <a:solidFill>
                  <a:srgbClr val="FF00FF"/>
                </a:solidFill>
              </a:rPr>
              <a:t> what you would consider to be too warm or too cold in the classroom.</a:t>
            </a:r>
            <a:endParaRPr b="0" i="0" sz="1800" u="none" cap="none" strike="noStrike">
              <a:solidFill>
                <a:srgbClr val="FF00FF"/>
              </a:solidFill>
              <a:latin typeface="Arial"/>
              <a:ea typeface="Arial"/>
              <a:cs typeface="Arial"/>
              <a:sym typeface="Arial"/>
            </a:endParaRPr>
          </a:p>
        </p:txBody>
      </p:sp>
      <p:sp>
        <p:nvSpPr>
          <p:cNvPr id="192" name="Google Shape;192;gba05a7e25c_0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193" name="Google Shape;193;gba05a7e25c_0_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1">
                                            <p:txEl>
                                              <p:pRg end="0" st="0"/>
                                            </p:txEl>
                                          </p:spTgt>
                                        </p:tgtEl>
                                        <p:attrNameLst>
                                          <p:attrName>style.visibility</p:attrName>
                                        </p:attrNameLst>
                                      </p:cBhvr>
                                      <p:to>
                                        <p:strVal val="visible"/>
                                      </p:to>
                                    </p:set>
                                    <p:animEffect filter="fade" transition="in">
                                      <p:cBhvr>
                                        <p:cTn dur="1000"/>
                                        <p:tgtEl>
                                          <p:spTgt spid="19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1">
                                            <p:txEl>
                                              <p:pRg end="1" st="1"/>
                                            </p:txEl>
                                          </p:spTgt>
                                        </p:tgtEl>
                                        <p:attrNameLst>
                                          <p:attrName>style.visibility</p:attrName>
                                        </p:attrNameLst>
                                      </p:cBhvr>
                                      <p:to>
                                        <p:strVal val="visible"/>
                                      </p:to>
                                    </p:set>
                                    <p:animEffect filter="fade" transition="in">
                                      <p:cBhvr>
                                        <p:cTn dur="1000"/>
                                        <p:tgtEl>
                                          <p:spTgt spid="19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1">
                                            <p:txEl>
                                              <p:pRg end="2" st="2"/>
                                            </p:txEl>
                                          </p:spTgt>
                                        </p:tgtEl>
                                        <p:attrNameLst>
                                          <p:attrName>style.visibility</p:attrName>
                                        </p:attrNameLst>
                                      </p:cBhvr>
                                      <p:to>
                                        <p:strVal val="visible"/>
                                      </p:to>
                                    </p:set>
                                    <p:animEffect filter="fade" transition="in">
                                      <p:cBhvr>
                                        <p:cTn dur="1000"/>
                                        <p:tgtEl>
                                          <p:spTgt spid="19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1">
                                            <p:txEl>
                                              <p:pRg end="3" st="3"/>
                                            </p:txEl>
                                          </p:spTgt>
                                        </p:tgtEl>
                                        <p:attrNameLst>
                                          <p:attrName>style.visibility</p:attrName>
                                        </p:attrNameLst>
                                      </p:cBhvr>
                                      <p:to>
                                        <p:strVal val="visible"/>
                                      </p:to>
                                    </p:set>
                                    <p:animEffect filter="fade" transition="in">
                                      <p:cBhvr>
                                        <p:cTn dur="1000"/>
                                        <p:tgtEl>
                                          <p:spTgt spid="19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1">
                                            <p:txEl>
                                              <p:pRg end="4" st="4"/>
                                            </p:txEl>
                                          </p:spTgt>
                                        </p:tgtEl>
                                        <p:attrNameLst>
                                          <p:attrName>style.visibility</p:attrName>
                                        </p:attrNameLst>
                                      </p:cBhvr>
                                      <p:to>
                                        <p:strVal val="visible"/>
                                      </p:to>
                                    </p:set>
                                    <p:animEffect filter="fade" transition="in">
                                      <p:cBhvr>
                                        <p:cTn dur="1000"/>
                                        <p:tgtEl>
                                          <p:spTgt spid="19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1">
                                            <p:txEl>
                                              <p:pRg end="5" st="5"/>
                                            </p:txEl>
                                          </p:spTgt>
                                        </p:tgtEl>
                                        <p:attrNameLst>
                                          <p:attrName>style.visibility</p:attrName>
                                        </p:attrNameLst>
                                      </p:cBhvr>
                                      <p:to>
                                        <p:strVal val="visible"/>
                                      </p:to>
                                    </p:set>
                                    <p:animEffect filter="fade" transition="in">
                                      <p:cBhvr>
                                        <p:cTn dur="1000"/>
                                        <p:tgtEl>
                                          <p:spTgt spid="191">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1">
                                            <p:txEl>
                                              <p:pRg end="6" st="6"/>
                                            </p:txEl>
                                          </p:spTgt>
                                        </p:tgtEl>
                                        <p:attrNameLst>
                                          <p:attrName>style.visibility</p:attrName>
                                        </p:attrNameLst>
                                      </p:cBhvr>
                                      <p:to>
                                        <p:strVal val="visible"/>
                                      </p:to>
                                    </p:set>
                                    <p:animEffect filter="fade" transition="in">
                                      <p:cBhvr>
                                        <p:cTn dur="1000"/>
                                        <p:tgtEl>
                                          <p:spTgt spid="191">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 name="Shape 35"/>
        <p:cNvGrpSpPr/>
        <p:nvPr/>
      </p:nvGrpSpPr>
      <p:grpSpPr>
        <a:xfrm>
          <a:off x="0" y="0"/>
          <a:ext cx="0" cy="0"/>
          <a:chOff x="0" y="0"/>
          <a:chExt cx="0" cy="0"/>
        </a:xfrm>
      </p:grpSpPr>
      <p:sp>
        <p:nvSpPr>
          <p:cNvPr id="36" name="Google Shape;36;gdb83d23feb_1_3"/>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Algorithm diagnostic question worksheet</a:t>
            </a:r>
            <a:endParaRPr/>
          </a:p>
        </p:txBody>
      </p:sp>
      <p:sp>
        <p:nvSpPr>
          <p:cNvPr id="37" name="Google Shape;37;gdb83d23feb_1_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38" name="Google Shape;38;gdb83d23feb_1_3"/>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a:t>
            </a:r>
            <a:endParaRPr b="0" i="0" sz="1400" u="none" cap="none" strike="noStrike">
              <a:solidFill>
                <a:srgbClr val="666666"/>
              </a:solidFill>
              <a:latin typeface="Arial"/>
              <a:ea typeface="Arial"/>
              <a:cs typeface="Arial"/>
              <a:sym typeface="Arial"/>
            </a:endParaRPr>
          </a:p>
        </p:txBody>
      </p:sp>
      <p:sp>
        <p:nvSpPr>
          <p:cNvPr id="39" name="Google Shape;39;gdb83d23feb_1_3"/>
          <p:cNvSpPr txBox="1"/>
          <p:nvPr/>
        </p:nvSpPr>
        <p:spPr>
          <a:xfrm>
            <a:off x="436600" y="1246425"/>
            <a:ext cx="3879600" cy="3538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434343"/>
                </a:solidFill>
                <a:latin typeface="Arial"/>
                <a:ea typeface="Arial"/>
                <a:cs typeface="Arial"/>
                <a:sym typeface="Arial"/>
              </a:rPr>
              <a:t>Complete the</a:t>
            </a:r>
            <a:r>
              <a:rPr lang="en-GB" sz="1800">
                <a:solidFill>
                  <a:srgbClr val="434343"/>
                </a:solidFill>
              </a:rPr>
              <a:t> algorithm </a:t>
            </a:r>
            <a:r>
              <a:rPr b="0" i="0" lang="en-GB" sz="1800" u="none" cap="none" strike="noStrike">
                <a:solidFill>
                  <a:srgbClr val="434343"/>
                </a:solidFill>
                <a:latin typeface="Arial"/>
                <a:ea typeface="Arial"/>
                <a:cs typeface="Arial"/>
                <a:sym typeface="Arial"/>
              </a:rPr>
              <a:t>diagnostic question worksheet.  Remember to include the explanations of why you chose a particular answer. Don’t worry if you get mixed up, we’ll go over the answers together.</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sz="1800">
              <a:solidFill>
                <a:srgbClr val="434343"/>
              </a:solidFill>
            </a:endParaRPr>
          </a:p>
          <a:p>
            <a:pPr indent="0" lvl="0" marL="0" marR="0" rtl="0" algn="l">
              <a:lnSpc>
                <a:spcPct val="100000"/>
              </a:lnSpc>
              <a:spcBef>
                <a:spcPts val="0"/>
              </a:spcBef>
              <a:spcAft>
                <a:spcPts val="0"/>
              </a:spcAft>
              <a:buClr>
                <a:srgbClr val="000000"/>
              </a:buClr>
              <a:buSzPts val="1400"/>
              <a:buFont typeface="Arial"/>
              <a:buNone/>
            </a:pPr>
            <a:r>
              <a:rPr lang="en-GB" sz="1800">
                <a:solidFill>
                  <a:srgbClr val="434343"/>
                </a:solidFill>
              </a:rPr>
              <a:t>Here’s a top tip, read all of the options before you commit to an answer.</a:t>
            </a:r>
            <a:endParaRPr sz="1800">
              <a:solidFill>
                <a:srgbClr val="434343"/>
              </a:solidFill>
            </a:endParaRPr>
          </a:p>
        </p:txBody>
      </p:sp>
      <p:pic>
        <p:nvPicPr>
          <p:cNvPr id="40" name="Google Shape;40;gdb83d23feb_1_3"/>
          <p:cNvPicPr preferRelativeResize="0"/>
          <p:nvPr/>
        </p:nvPicPr>
        <p:blipFill>
          <a:blip r:embed="rId3">
            <a:alphaModFix/>
          </a:blip>
          <a:stretch>
            <a:fillRect/>
          </a:stretch>
        </p:blipFill>
        <p:spPr>
          <a:xfrm>
            <a:off x="4468600" y="1354450"/>
            <a:ext cx="4523000" cy="3307444"/>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gdd97bcb1bb_0_15"/>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199" name="Google Shape;199;gdd97bcb1bb_0_15"/>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00" name="Google Shape;200;gdd97bcb1bb_0_15"/>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override = False</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temp = 0</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sets a variable called override which is initially set to the boolean value False.</a:t>
            </a:r>
            <a:endParaRPr sz="1800">
              <a:solidFill>
                <a:srgbClr val="FF00FF"/>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Sets a variable called temp which is initiated at 0 and is the temperature of the room. </a:t>
            </a:r>
            <a:endParaRPr b="0" i="0" sz="1800" u="none" cap="none" strike="noStrike">
              <a:solidFill>
                <a:srgbClr val="FF00FF"/>
              </a:solidFill>
              <a:latin typeface="Arial"/>
              <a:ea typeface="Arial"/>
              <a:cs typeface="Arial"/>
              <a:sym typeface="Arial"/>
            </a:endParaRPr>
          </a:p>
        </p:txBody>
      </p:sp>
      <p:sp>
        <p:nvSpPr>
          <p:cNvPr id="201" name="Google Shape;201;gdd97bcb1bb_0_15"/>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202" name="Google Shape;202;gdd97bcb1bb_0_15"/>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0">
                                            <p:txEl>
                                              <p:pRg end="0" st="0"/>
                                            </p:txEl>
                                          </p:spTgt>
                                        </p:tgtEl>
                                        <p:attrNameLst>
                                          <p:attrName>style.visibility</p:attrName>
                                        </p:attrNameLst>
                                      </p:cBhvr>
                                      <p:to>
                                        <p:strVal val="visible"/>
                                      </p:to>
                                    </p:set>
                                    <p:animEffect filter="fade" transition="in">
                                      <p:cBhvr>
                                        <p:cTn dur="1000"/>
                                        <p:tgtEl>
                                          <p:spTgt spid="20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0">
                                            <p:txEl>
                                              <p:pRg end="1" st="1"/>
                                            </p:txEl>
                                          </p:spTgt>
                                        </p:tgtEl>
                                        <p:attrNameLst>
                                          <p:attrName>style.visibility</p:attrName>
                                        </p:attrNameLst>
                                      </p:cBhvr>
                                      <p:to>
                                        <p:strVal val="visible"/>
                                      </p:to>
                                    </p:set>
                                    <p:animEffect filter="fade" transition="in">
                                      <p:cBhvr>
                                        <p:cTn dur="1000"/>
                                        <p:tgtEl>
                                          <p:spTgt spid="20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0">
                                            <p:txEl>
                                              <p:pRg end="2" st="2"/>
                                            </p:txEl>
                                          </p:spTgt>
                                        </p:tgtEl>
                                        <p:attrNameLst>
                                          <p:attrName>style.visibility</p:attrName>
                                        </p:attrNameLst>
                                      </p:cBhvr>
                                      <p:to>
                                        <p:strVal val="visible"/>
                                      </p:to>
                                    </p:set>
                                    <p:animEffect filter="fade" transition="in">
                                      <p:cBhvr>
                                        <p:cTn dur="1000"/>
                                        <p:tgtEl>
                                          <p:spTgt spid="20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0">
                                            <p:txEl>
                                              <p:pRg end="3" st="3"/>
                                            </p:txEl>
                                          </p:spTgt>
                                        </p:tgtEl>
                                        <p:attrNameLst>
                                          <p:attrName>style.visibility</p:attrName>
                                        </p:attrNameLst>
                                      </p:cBhvr>
                                      <p:to>
                                        <p:strVal val="visible"/>
                                      </p:to>
                                    </p:set>
                                    <p:animEffect filter="fade" transition="in">
                                      <p:cBhvr>
                                        <p:cTn dur="1000"/>
                                        <p:tgtEl>
                                          <p:spTgt spid="20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0">
                                            <p:txEl>
                                              <p:pRg end="4" st="4"/>
                                            </p:txEl>
                                          </p:spTgt>
                                        </p:tgtEl>
                                        <p:attrNameLst>
                                          <p:attrName>style.visibility</p:attrName>
                                        </p:attrNameLst>
                                      </p:cBhvr>
                                      <p:to>
                                        <p:strVal val="visible"/>
                                      </p:to>
                                    </p:set>
                                    <p:animEffect filter="fade" transition="in">
                                      <p:cBhvr>
                                        <p:cTn dur="1000"/>
                                        <p:tgtEl>
                                          <p:spTgt spid="20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0">
                                            <p:txEl>
                                              <p:pRg end="5" st="5"/>
                                            </p:txEl>
                                          </p:spTgt>
                                        </p:tgtEl>
                                        <p:attrNameLst>
                                          <p:attrName>style.visibility</p:attrName>
                                        </p:attrNameLst>
                                      </p:cBhvr>
                                      <p:to>
                                        <p:strVal val="visible"/>
                                      </p:to>
                                    </p:set>
                                    <p:animEffect filter="fade" transition="in">
                                      <p:cBhvr>
                                        <p:cTn dur="1000"/>
                                        <p:tgtEl>
                                          <p:spTgt spid="20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0">
                                            <p:txEl>
                                              <p:pRg end="6" st="6"/>
                                            </p:txEl>
                                          </p:spTgt>
                                        </p:tgtEl>
                                        <p:attrNameLst>
                                          <p:attrName>style.visibility</p:attrName>
                                        </p:attrNameLst>
                                      </p:cBhvr>
                                      <p:to>
                                        <p:strVal val="visible"/>
                                      </p:to>
                                    </p:set>
                                    <p:animEffect filter="fade" transition="in">
                                      <p:cBhvr>
                                        <p:cTn dur="1000"/>
                                        <p:tgtEl>
                                          <p:spTgt spid="200">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0">
                                            <p:txEl>
                                              <p:pRg end="7" st="7"/>
                                            </p:txEl>
                                          </p:spTgt>
                                        </p:tgtEl>
                                        <p:attrNameLst>
                                          <p:attrName>style.visibility</p:attrName>
                                        </p:attrNameLst>
                                      </p:cBhvr>
                                      <p:to>
                                        <p:strVal val="visible"/>
                                      </p:to>
                                    </p:set>
                                    <p:animEffect filter="fade" transition="in">
                                      <p:cBhvr>
                                        <p:cTn dur="1000"/>
                                        <p:tgtEl>
                                          <p:spTgt spid="200">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g1e660ed348764213_2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08" name="Google Shape;208;g1e660ed348764213_2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09" name="Google Shape;209;g1e660ed348764213_20"/>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def read_temp():</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defines a Python function called read_temp ()</a:t>
            </a:r>
            <a:endParaRPr b="0" i="0" sz="1800" u="none" cap="none" strike="noStrike">
              <a:solidFill>
                <a:srgbClr val="FF00FF"/>
              </a:solidFill>
              <a:latin typeface="Arial"/>
              <a:ea typeface="Arial"/>
              <a:cs typeface="Arial"/>
              <a:sym typeface="Arial"/>
            </a:endParaRPr>
          </a:p>
        </p:txBody>
      </p:sp>
      <p:sp>
        <p:nvSpPr>
          <p:cNvPr id="210" name="Google Shape;210;g1e660ed348764213_2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211" name="Google Shape;211;g1e660ed348764213_2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0" st="0"/>
                                            </p:txEl>
                                          </p:spTgt>
                                        </p:tgtEl>
                                        <p:attrNameLst>
                                          <p:attrName>style.visibility</p:attrName>
                                        </p:attrNameLst>
                                      </p:cBhvr>
                                      <p:to>
                                        <p:strVal val="visible"/>
                                      </p:to>
                                    </p:set>
                                    <p:animEffect filter="fade" transition="in">
                                      <p:cBhvr>
                                        <p:cTn dur="1000"/>
                                        <p:tgtEl>
                                          <p:spTgt spid="20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1" st="1"/>
                                            </p:txEl>
                                          </p:spTgt>
                                        </p:tgtEl>
                                        <p:attrNameLst>
                                          <p:attrName>style.visibility</p:attrName>
                                        </p:attrNameLst>
                                      </p:cBhvr>
                                      <p:to>
                                        <p:strVal val="visible"/>
                                      </p:to>
                                    </p:set>
                                    <p:animEffect filter="fade" transition="in">
                                      <p:cBhvr>
                                        <p:cTn dur="1000"/>
                                        <p:tgtEl>
                                          <p:spTgt spid="20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2" st="2"/>
                                            </p:txEl>
                                          </p:spTgt>
                                        </p:tgtEl>
                                        <p:attrNameLst>
                                          <p:attrName>style.visibility</p:attrName>
                                        </p:attrNameLst>
                                      </p:cBhvr>
                                      <p:to>
                                        <p:strVal val="visible"/>
                                      </p:to>
                                    </p:set>
                                    <p:animEffect filter="fade" transition="in">
                                      <p:cBhvr>
                                        <p:cTn dur="1000"/>
                                        <p:tgtEl>
                                          <p:spTgt spid="20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3" st="3"/>
                                            </p:txEl>
                                          </p:spTgt>
                                        </p:tgtEl>
                                        <p:attrNameLst>
                                          <p:attrName>style.visibility</p:attrName>
                                        </p:attrNameLst>
                                      </p:cBhvr>
                                      <p:to>
                                        <p:strVal val="visible"/>
                                      </p:to>
                                    </p:set>
                                    <p:animEffect filter="fade" transition="in">
                                      <p:cBhvr>
                                        <p:cTn dur="1000"/>
                                        <p:tgtEl>
                                          <p:spTgt spid="20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4" st="4"/>
                                            </p:txEl>
                                          </p:spTgt>
                                        </p:tgtEl>
                                        <p:attrNameLst>
                                          <p:attrName>style.visibility</p:attrName>
                                        </p:attrNameLst>
                                      </p:cBhvr>
                                      <p:to>
                                        <p:strVal val="visible"/>
                                      </p:to>
                                    </p:set>
                                    <p:animEffect filter="fade" transition="in">
                                      <p:cBhvr>
                                        <p:cTn dur="1000"/>
                                        <p:tgtEl>
                                          <p:spTgt spid="20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5" st="5"/>
                                            </p:txEl>
                                          </p:spTgt>
                                        </p:tgtEl>
                                        <p:attrNameLst>
                                          <p:attrName>style.visibility</p:attrName>
                                        </p:attrNameLst>
                                      </p:cBhvr>
                                      <p:to>
                                        <p:strVal val="visible"/>
                                      </p:to>
                                    </p:set>
                                    <p:animEffect filter="fade" transition="in">
                                      <p:cBhvr>
                                        <p:cTn dur="1000"/>
                                        <p:tgtEl>
                                          <p:spTgt spid="20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6" st="6"/>
                                            </p:txEl>
                                          </p:spTgt>
                                        </p:tgtEl>
                                        <p:attrNameLst>
                                          <p:attrName>style.visibility</p:attrName>
                                        </p:attrNameLst>
                                      </p:cBhvr>
                                      <p:to>
                                        <p:strVal val="visible"/>
                                      </p:to>
                                    </p:set>
                                    <p:animEffect filter="fade" transition="in">
                                      <p:cBhvr>
                                        <p:cTn dur="1000"/>
                                        <p:tgtEl>
                                          <p:spTgt spid="209">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g1e660ed348764213_28"/>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17" name="Google Shape;217;g1e660ed348764213_2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18" name="Google Shape;218;g1e660ed348764213_28"/>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a:t>
            </a:r>
            <a:r>
              <a:rPr lang="en-GB" sz="1800">
                <a:solidFill>
                  <a:srgbClr val="434343"/>
                </a:solidFill>
                <a:latin typeface="Comfortaa"/>
                <a:ea typeface="Comfortaa"/>
                <a:cs typeface="Comfortaa"/>
                <a:sym typeface="Comfortaa"/>
              </a:rPr>
              <a:t>global temp</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specifies that the temp variable that is set inside this function should be available to the rest of the programme i.e. globally and not just inside the function.</a:t>
            </a:r>
            <a:endParaRPr b="0" i="0" sz="1800" u="none" cap="none" strike="noStrike">
              <a:solidFill>
                <a:srgbClr val="FF00FF"/>
              </a:solidFill>
              <a:latin typeface="Arial"/>
              <a:ea typeface="Arial"/>
              <a:cs typeface="Arial"/>
              <a:sym typeface="Arial"/>
            </a:endParaRPr>
          </a:p>
        </p:txBody>
      </p:sp>
      <p:sp>
        <p:nvSpPr>
          <p:cNvPr id="219" name="Google Shape;219;g1e660ed348764213_28"/>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220" name="Google Shape;220;g1e660ed348764213_28"/>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xEl>
                                              <p:pRg end="0" st="0"/>
                                            </p:txEl>
                                          </p:spTgt>
                                        </p:tgtEl>
                                        <p:attrNameLst>
                                          <p:attrName>style.visibility</p:attrName>
                                        </p:attrNameLst>
                                      </p:cBhvr>
                                      <p:to>
                                        <p:strVal val="visible"/>
                                      </p:to>
                                    </p:set>
                                    <p:animEffect filter="fade" transition="in">
                                      <p:cBhvr>
                                        <p:cTn dur="1000"/>
                                        <p:tgtEl>
                                          <p:spTgt spid="21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xEl>
                                              <p:pRg end="1" st="1"/>
                                            </p:txEl>
                                          </p:spTgt>
                                        </p:tgtEl>
                                        <p:attrNameLst>
                                          <p:attrName>style.visibility</p:attrName>
                                        </p:attrNameLst>
                                      </p:cBhvr>
                                      <p:to>
                                        <p:strVal val="visible"/>
                                      </p:to>
                                    </p:set>
                                    <p:animEffect filter="fade" transition="in">
                                      <p:cBhvr>
                                        <p:cTn dur="1000"/>
                                        <p:tgtEl>
                                          <p:spTgt spid="21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xEl>
                                              <p:pRg end="2" st="2"/>
                                            </p:txEl>
                                          </p:spTgt>
                                        </p:tgtEl>
                                        <p:attrNameLst>
                                          <p:attrName>style.visibility</p:attrName>
                                        </p:attrNameLst>
                                      </p:cBhvr>
                                      <p:to>
                                        <p:strVal val="visible"/>
                                      </p:to>
                                    </p:set>
                                    <p:animEffect filter="fade" transition="in">
                                      <p:cBhvr>
                                        <p:cTn dur="1000"/>
                                        <p:tgtEl>
                                          <p:spTgt spid="21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xEl>
                                              <p:pRg end="3" st="3"/>
                                            </p:txEl>
                                          </p:spTgt>
                                        </p:tgtEl>
                                        <p:attrNameLst>
                                          <p:attrName>style.visibility</p:attrName>
                                        </p:attrNameLst>
                                      </p:cBhvr>
                                      <p:to>
                                        <p:strVal val="visible"/>
                                      </p:to>
                                    </p:set>
                                    <p:animEffect filter="fade" transition="in">
                                      <p:cBhvr>
                                        <p:cTn dur="1000"/>
                                        <p:tgtEl>
                                          <p:spTgt spid="21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xEl>
                                              <p:pRg end="4" st="4"/>
                                            </p:txEl>
                                          </p:spTgt>
                                        </p:tgtEl>
                                        <p:attrNameLst>
                                          <p:attrName>style.visibility</p:attrName>
                                        </p:attrNameLst>
                                      </p:cBhvr>
                                      <p:to>
                                        <p:strVal val="visible"/>
                                      </p:to>
                                    </p:set>
                                    <p:animEffect filter="fade" transition="in">
                                      <p:cBhvr>
                                        <p:cTn dur="1000"/>
                                        <p:tgtEl>
                                          <p:spTgt spid="21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xEl>
                                              <p:pRg end="5" st="5"/>
                                            </p:txEl>
                                          </p:spTgt>
                                        </p:tgtEl>
                                        <p:attrNameLst>
                                          <p:attrName>style.visibility</p:attrName>
                                        </p:attrNameLst>
                                      </p:cBhvr>
                                      <p:to>
                                        <p:strVal val="visible"/>
                                      </p:to>
                                    </p:set>
                                    <p:animEffect filter="fade" transition="in">
                                      <p:cBhvr>
                                        <p:cTn dur="1000"/>
                                        <p:tgtEl>
                                          <p:spTgt spid="21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xEl>
                                              <p:pRg end="6" st="6"/>
                                            </p:txEl>
                                          </p:spTgt>
                                        </p:tgtEl>
                                        <p:attrNameLst>
                                          <p:attrName>style.visibility</p:attrName>
                                        </p:attrNameLst>
                                      </p:cBhvr>
                                      <p:to>
                                        <p:strVal val="visible"/>
                                      </p:to>
                                    </p:set>
                                    <p:animEffect filter="fade" transition="in">
                                      <p:cBhvr>
                                        <p:cTn dur="1000"/>
                                        <p:tgtEl>
                                          <p:spTgt spid="218">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g1e660ed348764213_36"/>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26" name="Google Shape;226;g1e660ed348764213_3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27" name="Google Shape;227;g1e660ed348764213_36"/>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 temp = temperature()</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sets temp to be what is returned from the inbuilt temperature () function which measures the temperature of the microchip in the micro:bit which is roughly the same as the ambient (air) temperature.</a:t>
            </a:r>
            <a:endParaRPr b="0" i="0" sz="1800" u="none" cap="none" strike="noStrike">
              <a:solidFill>
                <a:srgbClr val="FF00FF"/>
              </a:solidFill>
              <a:latin typeface="Arial"/>
              <a:ea typeface="Arial"/>
              <a:cs typeface="Arial"/>
              <a:sym typeface="Arial"/>
            </a:endParaRPr>
          </a:p>
        </p:txBody>
      </p:sp>
      <p:sp>
        <p:nvSpPr>
          <p:cNvPr id="228" name="Google Shape;228;g1e660ed348764213_3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229" name="Google Shape;229;g1e660ed348764213_36"/>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0" st="0"/>
                                            </p:txEl>
                                          </p:spTgt>
                                        </p:tgtEl>
                                        <p:attrNameLst>
                                          <p:attrName>style.visibility</p:attrName>
                                        </p:attrNameLst>
                                      </p:cBhvr>
                                      <p:to>
                                        <p:strVal val="visible"/>
                                      </p:to>
                                    </p:set>
                                    <p:animEffect filter="fade" transition="in">
                                      <p:cBhvr>
                                        <p:cTn dur="1000"/>
                                        <p:tgtEl>
                                          <p:spTgt spid="22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1" st="1"/>
                                            </p:txEl>
                                          </p:spTgt>
                                        </p:tgtEl>
                                        <p:attrNameLst>
                                          <p:attrName>style.visibility</p:attrName>
                                        </p:attrNameLst>
                                      </p:cBhvr>
                                      <p:to>
                                        <p:strVal val="visible"/>
                                      </p:to>
                                    </p:set>
                                    <p:animEffect filter="fade" transition="in">
                                      <p:cBhvr>
                                        <p:cTn dur="1000"/>
                                        <p:tgtEl>
                                          <p:spTgt spid="22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2" st="2"/>
                                            </p:txEl>
                                          </p:spTgt>
                                        </p:tgtEl>
                                        <p:attrNameLst>
                                          <p:attrName>style.visibility</p:attrName>
                                        </p:attrNameLst>
                                      </p:cBhvr>
                                      <p:to>
                                        <p:strVal val="visible"/>
                                      </p:to>
                                    </p:set>
                                    <p:animEffect filter="fade" transition="in">
                                      <p:cBhvr>
                                        <p:cTn dur="1000"/>
                                        <p:tgtEl>
                                          <p:spTgt spid="22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3" st="3"/>
                                            </p:txEl>
                                          </p:spTgt>
                                        </p:tgtEl>
                                        <p:attrNameLst>
                                          <p:attrName>style.visibility</p:attrName>
                                        </p:attrNameLst>
                                      </p:cBhvr>
                                      <p:to>
                                        <p:strVal val="visible"/>
                                      </p:to>
                                    </p:set>
                                    <p:animEffect filter="fade" transition="in">
                                      <p:cBhvr>
                                        <p:cTn dur="1000"/>
                                        <p:tgtEl>
                                          <p:spTgt spid="22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4" st="4"/>
                                            </p:txEl>
                                          </p:spTgt>
                                        </p:tgtEl>
                                        <p:attrNameLst>
                                          <p:attrName>style.visibility</p:attrName>
                                        </p:attrNameLst>
                                      </p:cBhvr>
                                      <p:to>
                                        <p:strVal val="visible"/>
                                      </p:to>
                                    </p:set>
                                    <p:animEffect filter="fade" transition="in">
                                      <p:cBhvr>
                                        <p:cTn dur="1000"/>
                                        <p:tgtEl>
                                          <p:spTgt spid="22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5" st="5"/>
                                            </p:txEl>
                                          </p:spTgt>
                                        </p:tgtEl>
                                        <p:attrNameLst>
                                          <p:attrName>style.visibility</p:attrName>
                                        </p:attrNameLst>
                                      </p:cBhvr>
                                      <p:to>
                                        <p:strVal val="visible"/>
                                      </p:to>
                                    </p:set>
                                    <p:animEffect filter="fade" transition="in">
                                      <p:cBhvr>
                                        <p:cTn dur="1000"/>
                                        <p:tgtEl>
                                          <p:spTgt spid="227">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xEl>
                                              <p:pRg end="6" st="6"/>
                                            </p:txEl>
                                          </p:spTgt>
                                        </p:tgtEl>
                                        <p:attrNameLst>
                                          <p:attrName>style.visibility</p:attrName>
                                        </p:attrNameLst>
                                      </p:cBhvr>
                                      <p:to>
                                        <p:strVal val="visible"/>
                                      </p:to>
                                    </p:set>
                                    <p:animEffect filter="fade" transition="in">
                                      <p:cBhvr>
                                        <p:cTn dur="1000"/>
                                        <p:tgtEl>
                                          <p:spTgt spid="227">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g1e660ed348764213_44"/>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35" name="Google Shape;235;g1e660ed348764213_4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36" name="Google Shape;236;g1e660ed348764213_44"/>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if override:</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temp = HOT</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if override is True then…</a:t>
            </a:r>
            <a:endParaRPr sz="1800">
              <a:solidFill>
                <a:srgbClr val="FF00FF"/>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temp is set to HOT</a:t>
            </a:r>
            <a:endParaRPr sz="1800">
              <a:solidFill>
                <a:srgbClr val="FF00FF"/>
              </a:solidFill>
            </a:endParaRPr>
          </a:p>
        </p:txBody>
      </p:sp>
      <p:sp>
        <p:nvSpPr>
          <p:cNvPr id="237" name="Google Shape;237;g1e660ed348764213_44"/>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238" name="Google Shape;238;g1e660ed348764213_44"/>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xEl>
                                              <p:pRg end="0" st="0"/>
                                            </p:txEl>
                                          </p:spTgt>
                                        </p:tgtEl>
                                        <p:attrNameLst>
                                          <p:attrName>style.visibility</p:attrName>
                                        </p:attrNameLst>
                                      </p:cBhvr>
                                      <p:to>
                                        <p:strVal val="visible"/>
                                      </p:to>
                                    </p:set>
                                    <p:animEffect filter="fade" transition="in">
                                      <p:cBhvr>
                                        <p:cTn dur="1000"/>
                                        <p:tgtEl>
                                          <p:spTgt spid="23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xEl>
                                              <p:pRg end="1" st="1"/>
                                            </p:txEl>
                                          </p:spTgt>
                                        </p:tgtEl>
                                        <p:attrNameLst>
                                          <p:attrName>style.visibility</p:attrName>
                                        </p:attrNameLst>
                                      </p:cBhvr>
                                      <p:to>
                                        <p:strVal val="visible"/>
                                      </p:to>
                                    </p:set>
                                    <p:animEffect filter="fade" transition="in">
                                      <p:cBhvr>
                                        <p:cTn dur="1000"/>
                                        <p:tgtEl>
                                          <p:spTgt spid="23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xEl>
                                              <p:pRg end="2" st="2"/>
                                            </p:txEl>
                                          </p:spTgt>
                                        </p:tgtEl>
                                        <p:attrNameLst>
                                          <p:attrName>style.visibility</p:attrName>
                                        </p:attrNameLst>
                                      </p:cBhvr>
                                      <p:to>
                                        <p:strVal val="visible"/>
                                      </p:to>
                                    </p:set>
                                    <p:animEffect filter="fade" transition="in">
                                      <p:cBhvr>
                                        <p:cTn dur="1000"/>
                                        <p:tgtEl>
                                          <p:spTgt spid="23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xEl>
                                              <p:pRg end="3" st="3"/>
                                            </p:txEl>
                                          </p:spTgt>
                                        </p:tgtEl>
                                        <p:attrNameLst>
                                          <p:attrName>style.visibility</p:attrName>
                                        </p:attrNameLst>
                                      </p:cBhvr>
                                      <p:to>
                                        <p:strVal val="visible"/>
                                      </p:to>
                                    </p:set>
                                    <p:animEffect filter="fade" transition="in">
                                      <p:cBhvr>
                                        <p:cTn dur="1000"/>
                                        <p:tgtEl>
                                          <p:spTgt spid="23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xEl>
                                              <p:pRg end="4" st="4"/>
                                            </p:txEl>
                                          </p:spTgt>
                                        </p:tgtEl>
                                        <p:attrNameLst>
                                          <p:attrName>style.visibility</p:attrName>
                                        </p:attrNameLst>
                                      </p:cBhvr>
                                      <p:to>
                                        <p:strVal val="visible"/>
                                      </p:to>
                                    </p:set>
                                    <p:animEffect filter="fade" transition="in">
                                      <p:cBhvr>
                                        <p:cTn dur="1000"/>
                                        <p:tgtEl>
                                          <p:spTgt spid="236">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xEl>
                                              <p:pRg end="5" st="5"/>
                                            </p:txEl>
                                          </p:spTgt>
                                        </p:tgtEl>
                                        <p:attrNameLst>
                                          <p:attrName>style.visibility</p:attrName>
                                        </p:attrNameLst>
                                      </p:cBhvr>
                                      <p:to>
                                        <p:strVal val="visible"/>
                                      </p:to>
                                    </p:set>
                                    <p:animEffect filter="fade" transition="in">
                                      <p:cBhvr>
                                        <p:cTn dur="1000"/>
                                        <p:tgtEl>
                                          <p:spTgt spid="236">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xEl>
                                              <p:pRg end="6" st="6"/>
                                            </p:txEl>
                                          </p:spTgt>
                                        </p:tgtEl>
                                        <p:attrNameLst>
                                          <p:attrName>style.visibility</p:attrName>
                                        </p:attrNameLst>
                                      </p:cBhvr>
                                      <p:to>
                                        <p:strVal val="visible"/>
                                      </p:to>
                                    </p:set>
                                    <p:animEffect filter="fade" transition="in">
                                      <p:cBhvr>
                                        <p:cTn dur="1000"/>
                                        <p:tgtEl>
                                          <p:spTgt spid="236">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xEl>
                                              <p:pRg end="7" st="7"/>
                                            </p:txEl>
                                          </p:spTgt>
                                        </p:tgtEl>
                                        <p:attrNameLst>
                                          <p:attrName>style.visibility</p:attrName>
                                        </p:attrNameLst>
                                      </p:cBhvr>
                                      <p:to>
                                        <p:strVal val="visible"/>
                                      </p:to>
                                    </p:set>
                                    <p:animEffect filter="fade" transition="in">
                                      <p:cBhvr>
                                        <p:cTn dur="1000"/>
                                        <p:tgtEl>
                                          <p:spTgt spid="236">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xEl>
                                              <p:pRg end="8" st="8"/>
                                            </p:txEl>
                                          </p:spTgt>
                                        </p:tgtEl>
                                        <p:attrNameLst>
                                          <p:attrName>style.visibility</p:attrName>
                                        </p:attrNameLst>
                                      </p:cBhvr>
                                      <p:to>
                                        <p:strVal val="visible"/>
                                      </p:to>
                                    </p:set>
                                    <p:animEffect filter="fade" transition="in">
                                      <p:cBhvr>
                                        <p:cTn dur="1000"/>
                                        <p:tgtEl>
                                          <p:spTgt spid="236">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g1e660ed348764213_5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44" name="Google Shape;244;g1e660ed348764213_5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45" name="Google Shape;245;g1e660ed348764213_52"/>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def fan_needed():</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defines a Python function called fan_needed().  The function determines when the cooling fan is needed only when there is sufficient stored charge in your Solar Store to allow the fan to run for a long time, as well as it being hot enough to need some cooling action.</a:t>
            </a:r>
            <a:endParaRPr b="0" i="0" sz="1800" u="none" cap="none" strike="noStrike">
              <a:solidFill>
                <a:srgbClr val="FF00FF"/>
              </a:solidFill>
              <a:latin typeface="Arial"/>
              <a:ea typeface="Arial"/>
              <a:cs typeface="Arial"/>
              <a:sym typeface="Arial"/>
            </a:endParaRPr>
          </a:p>
        </p:txBody>
      </p:sp>
      <p:sp>
        <p:nvSpPr>
          <p:cNvPr id="246" name="Google Shape;246;g1e660ed348764213_5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247" name="Google Shape;247;g1e660ed348764213_52"/>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0" st="0"/>
                                            </p:txEl>
                                          </p:spTgt>
                                        </p:tgtEl>
                                        <p:attrNameLst>
                                          <p:attrName>style.visibility</p:attrName>
                                        </p:attrNameLst>
                                      </p:cBhvr>
                                      <p:to>
                                        <p:strVal val="visible"/>
                                      </p:to>
                                    </p:set>
                                    <p:animEffect filter="fade" transition="in">
                                      <p:cBhvr>
                                        <p:cTn dur="1000"/>
                                        <p:tgtEl>
                                          <p:spTgt spid="2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1" st="1"/>
                                            </p:txEl>
                                          </p:spTgt>
                                        </p:tgtEl>
                                        <p:attrNameLst>
                                          <p:attrName>style.visibility</p:attrName>
                                        </p:attrNameLst>
                                      </p:cBhvr>
                                      <p:to>
                                        <p:strVal val="visible"/>
                                      </p:to>
                                    </p:set>
                                    <p:animEffect filter="fade" transition="in">
                                      <p:cBhvr>
                                        <p:cTn dur="1000"/>
                                        <p:tgtEl>
                                          <p:spTgt spid="2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2" st="2"/>
                                            </p:txEl>
                                          </p:spTgt>
                                        </p:tgtEl>
                                        <p:attrNameLst>
                                          <p:attrName>style.visibility</p:attrName>
                                        </p:attrNameLst>
                                      </p:cBhvr>
                                      <p:to>
                                        <p:strVal val="visible"/>
                                      </p:to>
                                    </p:set>
                                    <p:animEffect filter="fade" transition="in">
                                      <p:cBhvr>
                                        <p:cTn dur="1000"/>
                                        <p:tgtEl>
                                          <p:spTgt spid="24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3" st="3"/>
                                            </p:txEl>
                                          </p:spTgt>
                                        </p:tgtEl>
                                        <p:attrNameLst>
                                          <p:attrName>style.visibility</p:attrName>
                                        </p:attrNameLst>
                                      </p:cBhvr>
                                      <p:to>
                                        <p:strVal val="visible"/>
                                      </p:to>
                                    </p:set>
                                    <p:animEffect filter="fade" transition="in">
                                      <p:cBhvr>
                                        <p:cTn dur="1000"/>
                                        <p:tgtEl>
                                          <p:spTgt spid="24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4" st="4"/>
                                            </p:txEl>
                                          </p:spTgt>
                                        </p:tgtEl>
                                        <p:attrNameLst>
                                          <p:attrName>style.visibility</p:attrName>
                                        </p:attrNameLst>
                                      </p:cBhvr>
                                      <p:to>
                                        <p:strVal val="visible"/>
                                      </p:to>
                                    </p:set>
                                    <p:animEffect filter="fade" transition="in">
                                      <p:cBhvr>
                                        <p:cTn dur="1000"/>
                                        <p:tgtEl>
                                          <p:spTgt spid="24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5" st="5"/>
                                            </p:txEl>
                                          </p:spTgt>
                                        </p:tgtEl>
                                        <p:attrNameLst>
                                          <p:attrName>style.visibility</p:attrName>
                                        </p:attrNameLst>
                                      </p:cBhvr>
                                      <p:to>
                                        <p:strVal val="visible"/>
                                      </p:to>
                                    </p:set>
                                    <p:animEffect filter="fade" transition="in">
                                      <p:cBhvr>
                                        <p:cTn dur="1000"/>
                                        <p:tgtEl>
                                          <p:spTgt spid="245">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g1e660ed348764213_7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53" name="Google Shape;253;g1e660ed348764213_7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54" name="Google Shape;254;g1e660ed348764213_70"/>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a:t>
            </a:r>
            <a:r>
              <a:rPr lang="en-GB" sz="1800">
                <a:solidFill>
                  <a:srgbClr val="434343"/>
                </a:solidFill>
                <a:latin typeface="Comfortaa"/>
                <a:ea typeface="Comfortaa"/>
                <a:cs typeface="Comfortaa"/>
                <a:sym typeface="Comfortaa"/>
              </a:rPr>
              <a:t>return stored &gt;= CHARGED and temp &gt;= HOT</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Returns the value of stored&gt;=CHARGED (which is max charge/2) and temp&gt;=HOT</a:t>
            </a:r>
            <a:endParaRPr b="0" i="0" sz="1800" u="none" cap="none" strike="noStrike">
              <a:solidFill>
                <a:srgbClr val="FF00FF"/>
              </a:solidFill>
              <a:latin typeface="Arial"/>
              <a:ea typeface="Arial"/>
              <a:cs typeface="Arial"/>
              <a:sym typeface="Arial"/>
            </a:endParaRPr>
          </a:p>
        </p:txBody>
      </p:sp>
      <p:sp>
        <p:nvSpPr>
          <p:cNvPr id="255" name="Google Shape;255;g1e660ed348764213_7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256" name="Google Shape;256;g1e660ed348764213_7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xEl>
                                              <p:pRg end="0" st="0"/>
                                            </p:txEl>
                                          </p:spTgt>
                                        </p:tgtEl>
                                        <p:attrNameLst>
                                          <p:attrName>style.visibility</p:attrName>
                                        </p:attrNameLst>
                                      </p:cBhvr>
                                      <p:to>
                                        <p:strVal val="visible"/>
                                      </p:to>
                                    </p:set>
                                    <p:animEffect filter="fade" transition="in">
                                      <p:cBhvr>
                                        <p:cTn dur="1000"/>
                                        <p:tgtEl>
                                          <p:spTgt spid="25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xEl>
                                              <p:pRg end="1" st="1"/>
                                            </p:txEl>
                                          </p:spTgt>
                                        </p:tgtEl>
                                        <p:attrNameLst>
                                          <p:attrName>style.visibility</p:attrName>
                                        </p:attrNameLst>
                                      </p:cBhvr>
                                      <p:to>
                                        <p:strVal val="visible"/>
                                      </p:to>
                                    </p:set>
                                    <p:animEffect filter="fade" transition="in">
                                      <p:cBhvr>
                                        <p:cTn dur="1000"/>
                                        <p:tgtEl>
                                          <p:spTgt spid="25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xEl>
                                              <p:pRg end="2" st="2"/>
                                            </p:txEl>
                                          </p:spTgt>
                                        </p:tgtEl>
                                        <p:attrNameLst>
                                          <p:attrName>style.visibility</p:attrName>
                                        </p:attrNameLst>
                                      </p:cBhvr>
                                      <p:to>
                                        <p:strVal val="visible"/>
                                      </p:to>
                                    </p:set>
                                    <p:animEffect filter="fade" transition="in">
                                      <p:cBhvr>
                                        <p:cTn dur="1000"/>
                                        <p:tgtEl>
                                          <p:spTgt spid="25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xEl>
                                              <p:pRg end="3" st="3"/>
                                            </p:txEl>
                                          </p:spTgt>
                                        </p:tgtEl>
                                        <p:attrNameLst>
                                          <p:attrName>style.visibility</p:attrName>
                                        </p:attrNameLst>
                                      </p:cBhvr>
                                      <p:to>
                                        <p:strVal val="visible"/>
                                      </p:to>
                                    </p:set>
                                    <p:animEffect filter="fade" transition="in">
                                      <p:cBhvr>
                                        <p:cTn dur="1000"/>
                                        <p:tgtEl>
                                          <p:spTgt spid="25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xEl>
                                              <p:pRg end="4" st="4"/>
                                            </p:txEl>
                                          </p:spTgt>
                                        </p:tgtEl>
                                        <p:attrNameLst>
                                          <p:attrName>style.visibility</p:attrName>
                                        </p:attrNameLst>
                                      </p:cBhvr>
                                      <p:to>
                                        <p:strVal val="visible"/>
                                      </p:to>
                                    </p:set>
                                    <p:animEffect filter="fade" transition="in">
                                      <p:cBhvr>
                                        <p:cTn dur="1000"/>
                                        <p:tgtEl>
                                          <p:spTgt spid="25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xEl>
                                              <p:pRg end="5" st="5"/>
                                            </p:txEl>
                                          </p:spTgt>
                                        </p:tgtEl>
                                        <p:attrNameLst>
                                          <p:attrName>style.visibility</p:attrName>
                                        </p:attrNameLst>
                                      </p:cBhvr>
                                      <p:to>
                                        <p:strVal val="visible"/>
                                      </p:to>
                                    </p:set>
                                    <p:animEffect filter="fade" transition="in">
                                      <p:cBhvr>
                                        <p:cTn dur="1000"/>
                                        <p:tgtEl>
                                          <p:spTgt spid="254">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xEl>
                                              <p:pRg end="6" st="6"/>
                                            </p:txEl>
                                          </p:spTgt>
                                        </p:tgtEl>
                                        <p:attrNameLst>
                                          <p:attrName>style.visibility</p:attrName>
                                        </p:attrNameLst>
                                      </p:cBhvr>
                                      <p:to>
                                        <p:strVal val="visible"/>
                                      </p:to>
                                    </p:set>
                                    <p:animEffect filter="fade" transition="in">
                                      <p:cBhvr>
                                        <p:cTn dur="1000"/>
                                        <p:tgtEl>
                                          <p:spTgt spid="254">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xEl>
                                              <p:pRg end="7" st="7"/>
                                            </p:txEl>
                                          </p:spTgt>
                                        </p:tgtEl>
                                        <p:attrNameLst>
                                          <p:attrName>style.visibility</p:attrName>
                                        </p:attrNameLst>
                                      </p:cBhvr>
                                      <p:to>
                                        <p:strVal val="visible"/>
                                      </p:to>
                                    </p:set>
                                    <p:animEffect filter="fade" transition="in">
                                      <p:cBhvr>
                                        <p:cTn dur="1000"/>
                                        <p:tgtEl>
                                          <p:spTgt spid="254">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gf36e80d8ff_0_148"/>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62" name="Google Shape;262;gf36e80d8ff_0_148"/>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63" name="Google Shape;263;gf36e80d8ff_0_148"/>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a:t>
            </a:r>
            <a:r>
              <a:rPr lang="en-GB" sz="1800">
                <a:solidFill>
                  <a:srgbClr val="434343"/>
                </a:solidFill>
                <a:latin typeface="Comfortaa"/>
                <a:ea typeface="Comfortaa"/>
                <a:cs typeface="Comfortaa"/>
                <a:sym typeface="Comfortaa"/>
              </a:rPr>
              <a:t>def fan_not_needed():</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defines a Python function called fan_not_needed().  The function decides when the cooling fan is not needed only when the charge in the Solar Store is low or temperature is cold.</a:t>
            </a:r>
            <a:endParaRPr b="0" i="0" sz="1800" u="none" cap="none" strike="noStrike">
              <a:solidFill>
                <a:srgbClr val="FF00FF"/>
              </a:solidFill>
              <a:latin typeface="Arial"/>
              <a:ea typeface="Arial"/>
              <a:cs typeface="Arial"/>
              <a:sym typeface="Arial"/>
            </a:endParaRPr>
          </a:p>
        </p:txBody>
      </p:sp>
      <p:sp>
        <p:nvSpPr>
          <p:cNvPr id="264" name="Google Shape;264;gf36e80d8ff_0_148"/>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265" name="Google Shape;265;gf36e80d8ff_0_148"/>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xEl>
                                              <p:pRg end="0" st="0"/>
                                            </p:txEl>
                                          </p:spTgt>
                                        </p:tgtEl>
                                        <p:attrNameLst>
                                          <p:attrName>style.visibility</p:attrName>
                                        </p:attrNameLst>
                                      </p:cBhvr>
                                      <p:to>
                                        <p:strVal val="visible"/>
                                      </p:to>
                                    </p:set>
                                    <p:animEffect filter="fade" transition="in">
                                      <p:cBhvr>
                                        <p:cTn dur="1000"/>
                                        <p:tgtEl>
                                          <p:spTgt spid="26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xEl>
                                              <p:pRg end="1" st="1"/>
                                            </p:txEl>
                                          </p:spTgt>
                                        </p:tgtEl>
                                        <p:attrNameLst>
                                          <p:attrName>style.visibility</p:attrName>
                                        </p:attrNameLst>
                                      </p:cBhvr>
                                      <p:to>
                                        <p:strVal val="visible"/>
                                      </p:to>
                                    </p:set>
                                    <p:animEffect filter="fade" transition="in">
                                      <p:cBhvr>
                                        <p:cTn dur="1000"/>
                                        <p:tgtEl>
                                          <p:spTgt spid="26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xEl>
                                              <p:pRg end="2" st="2"/>
                                            </p:txEl>
                                          </p:spTgt>
                                        </p:tgtEl>
                                        <p:attrNameLst>
                                          <p:attrName>style.visibility</p:attrName>
                                        </p:attrNameLst>
                                      </p:cBhvr>
                                      <p:to>
                                        <p:strVal val="visible"/>
                                      </p:to>
                                    </p:set>
                                    <p:animEffect filter="fade" transition="in">
                                      <p:cBhvr>
                                        <p:cTn dur="1000"/>
                                        <p:tgtEl>
                                          <p:spTgt spid="26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xEl>
                                              <p:pRg end="3" st="3"/>
                                            </p:txEl>
                                          </p:spTgt>
                                        </p:tgtEl>
                                        <p:attrNameLst>
                                          <p:attrName>style.visibility</p:attrName>
                                        </p:attrNameLst>
                                      </p:cBhvr>
                                      <p:to>
                                        <p:strVal val="visible"/>
                                      </p:to>
                                    </p:set>
                                    <p:animEffect filter="fade" transition="in">
                                      <p:cBhvr>
                                        <p:cTn dur="1000"/>
                                        <p:tgtEl>
                                          <p:spTgt spid="26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xEl>
                                              <p:pRg end="4" st="4"/>
                                            </p:txEl>
                                          </p:spTgt>
                                        </p:tgtEl>
                                        <p:attrNameLst>
                                          <p:attrName>style.visibility</p:attrName>
                                        </p:attrNameLst>
                                      </p:cBhvr>
                                      <p:to>
                                        <p:strVal val="visible"/>
                                      </p:to>
                                    </p:set>
                                    <p:animEffect filter="fade" transition="in">
                                      <p:cBhvr>
                                        <p:cTn dur="1000"/>
                                        <p:tgtEl>
                                          <p:spTgt spid="26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xEl>
                                              <p:pRg end="5" st="5"/>
                                            </p:txEl>
                                          </p:spTgt>
                                        </p:tgtEl>
                                        <p:attrNameLst>
                                          <p:attrName>style.visibility</p:attrName>
                                        </p:attrNameLst>
                                      </p:cBhvr>
                                      <p:to>
                                        <p:strVal val="visible"/>
                                      </p:to>
                                    </p:set>
                                    <p:animEffect filter="fade" transition="in">
                                      <p:cBhvr>
                                        <p:cTn dur="1000"/>
                                        <p:tgtEl>
                                          <p:spTgt spid="263">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gf36e80d8ff_0_156"/>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71" name="Google Shape;271;gf36e80d8ff_0_15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72" name="Google Shape;272;gf36e80d8ff_0_156"/>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a:t>
            </a:r>
            <a:r>
              <a:rPr lang="en-GB" sz="1800">
                <a:solidFill>
                  <a:srgbClr val="434343"/>
                </a:solidFill>
                <a:latin typeface="Comfortaa"/>
                <a:ea typeface="Comfortaa"/>
                <a:cs typeface="Comfortaa"/>
                <a:sym typeface="Comfortaa"/>
              </a:rPr>
              <a:t>def fan_on():</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defines a function called fan_on which activates the fan and shows a specific message on the micro:bit when the fan is on.</a:t>
            </a:r>
            <a:endParaRPr b="0" i="0" sz="1800" u="none" cap="none" strike="noStrike">
              <a:solidFill>
                <a:srgbClr val="FF00FF"/>
              </a:solidFill>
              <a:latin typeface="Arial"/>
              <a:ea typeface="Arial"/>
              <a:cs typeface="Arial"/>
              <a:sym typeface="Arial"/>
            </a:endParaRPr>
          </a:p>
        </p:txBody>
      </p:sp>
      <p:sp>
        <p:nvSpPr>
          <p:cNvPr id="273" name="Google Shape;273;gf36e80d8ff_0_15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274" name="Google Shape;274;gf36e80d8ff_0_156"/>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xEl>
                                              <p:pRg end="0" st="0"/>
                                            </p:txEl>
                                          </p:spTgt>
                                        </p:tgtEl>
                                        <p:attrNameLst>
                                          <p:attrName>style.visibility</p:attrName>
                                        </p:attrNameLst>
                                      </p:cBhvr>
                                      <p:to>
                                        <p:strVal val="visible"/>
                                      </p:to>
                                    </p:set>
                                    <p:animEffect filter="fade" transition="in">
                                      <p:cBhvr>
                                        <p:cTn dur="1000"/>
                                        <p:tgtEl>
                                          <p:spTgt spid="27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xEl>
                                              <p:pRg end="1" st="1"/>
                                            </p:txEl>
                                          </p:spTgt>
                                        </p:tgtEl>
                                        <p:attrNameLst>
                                          <p:attrName>style.visibility</p:attrName>
                                        </p:attrNameLst>
                                      </p:cBhvr>
                                      <p:to>
                                        <p:strVal val="visible"/>
                                      </p:to>
                                    </p:set>
                                    <p:animEffect filter="fade" transition="in">
                                      <p:cBhvr>
                                        <p:cTn dur="1000"/>
                                        <p:tgtEl>
                                          <p:spTgt spid="27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xEl>
                                              <p:pRg end="2" st="2"/>
                                            </p:txEl>
                                          </p:spTgt>
                                        </p:tgtEl>
                                        <p:attrNameLst>
                                          <p:attrName>style.visibility</p:attrName>
                                        </p:attrNameLst>
                                      </p:cBhvr>
                                      <p:to>
                                        <p:strVal val="visible"/>
                                      </p:to>
                                    </p:set>
                                    <p:animEffect filter="fade" transition="in">
                                      <p:cBhvr>
                                        <p:cTn dur="1000"/>
                                        <p:tgtEl>
                                          <p:spTgt spid="27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xEl>
                                              <p:pRg end="3" st="3"/>
                                            </p:txEl>
                                          </p:spTgt>
                                        </p:tgtEl>
                                        <p:attrNameLst>
                                          <p:attrName>style.visibility</p:attrName>
                                        </p:attrNameLst>
                                      </p:cBhvr>
                                      <p:to>
                                        <p:strVal val="visible"/>
                                      </p:to>
                                    </p:set>
                                    <p:animEffect filter="fade" transition="in">
                                      <p:cBhvr>
                                        <p:cTn dur="1000"/>
                                        <p:tgtEl>
                                          <p:spTgt spid="27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xEl>
                                              <p:pRg end="4" st="4"/>
                                            </p:txEl>
                                          </p:spTgt>
                                        </p:tgtEl>
                                        <p:attrNameLst>
                                          <p:attrName>style.visibility</p:attrName>
                                        </p:attrNameLst>
                                      </p:cBhvr>
                                      <p:to>
                                        <p:strVal val="visible"/>
                                      </p:to>
                                    </p:set>
                                    <p:animEffect filter="fade" transition="in">
                                      <p:cBhvr>
                                        <p:cTn dur="1000"/>
                                        <p:tgtEl>
                                          <p:spTgt spid="27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xEl>
                                              <p:pRg end="5" st="5"/>
                                            </p:txEl>
                                          </p:spTgt>
                                        </p:tgtEl>
                                        <p:attrNameLst>
                                          <p:attrName>style.visibility</p:attrName>
                                        </p:attrNameLst>
                                      </p:cBhvr>
                                      <p:to>
                                        <p:strVal val="visible"/>
                                      </p:to>
                                    </p:set>
                                    <p:animEffect filter="fade" transition="in">
                                      <p:cBhvr>
                                        <p:cTn dur="1000"/>
                                        <p:tgtEl>
                                          <p:spTgt spid="27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xEl>
                                              <p:pRg end="6" st="6"/>
                                            </p:txEl>
                                          </p:spTgt>
                                        </p:tgtEl>
                                        <p:attrNameLst>
                                          <p:attrName>style.visibility</p:attrName>
                                        </p:attrNameLst>
                                      </p:cBhvr>
                                      <p:to>
                                        <p:strVal val="visible"/>
                                      </p:to>
                                    </p:set>
                                    <p:animEffect filter="fade" transition="in">
                                      <p:cBhvr>
                                        <p:cTn dur="1000"/>
                                        <p:tgtEl>
                                          <p:spTgt spid="272">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xEl>
                                              <p:pRg end="7" st="7"/>
                                            </p:txEl>
                                          </p:spTgt>
                                        </p:tgtEl>
                                        <p:attrNameLst>
                                          <p:attrName>style.visibility</p:attrName>
                                        </p:attrNameLst>
                                      </p:cBhvr>
                                      <p:to>
                                        <p:strVal val="visible"/>
                                      </p:to>
                                    </p:set>
                                    <p:animEffect filter="fade" transition="in">
                                      <p:cBhvr>
                                        <p:cTn dur="1000"/>
                                        <p:tgtEl>
                                          <p:spTgt spid="272">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gf36e80d8ff_0_164"/>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80" name="Google Shape;280;gf36e80d8ff_0_16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81" name="Google Shape;281;gf36e80d8ff_0_164"/>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a:t>
            </a:r>
            <a:r>
              <a:rPr lang="en-GB" sz="1800">
                <a:solidFill>
                  <a:srgbClr val="434343"/>
                </a:solidFill>
                <a:latin typeface="Comfortaa"/>
                <a:ea typeface="Comfortaa"/>
                <a:cs typeface="Comfortaa"/>
                <a:sym typeface="Comfortaa"/>
              </a:rPr>
              <a:t>pin2.write_digital(1)</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pin2 is switched to 1 i.e. the “Enable” pin on the Solar Store is activated so that any stored energy can be used by the attached device.</a:t>
            </a:r>
            <a:endParaRPr b="0" i="0" sz="1800" u="none" cap="none" strike="noStrike">
              <a:solidFill>
                <a:srgbClr val="FF00FF"/>
              </a:solidFill>
              <a:latin typeface="Arial"/>
              <a:ea typeface="Arial"/>
              <a:cs typeface="Arial"/>
              <a:sym typeface="Arial"/>
            </a:endParaRPr>
          </a:p>
        </p:txBody>
      </p:sp>
      <p:sp>
        <p:nvSpPr>
          <p:cNvPr id="282" name="Google Shape;282;gf36e80d8ff_0_164"/>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283" name="Google Shape;283;gf36e80d8ff_0_164"/>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1">
                                            <p:txEl>
                                              <p:pRg end="0" st="0"/>
                                            </p:txEl>
                                          </p:spTgt>
                                        </p:tgtEl>
                                        <p:attrNameLst>
                                          <p:attrName>style.visibility</p:attrName>
                                        </p:attrNameLst>
                                      </p:cBhvr>
                                      <p:to>
                                        <p:strVal val="visible"/>
                                      </p:to>
                                    </p:set>
                                    <p:animEffect filter="fade" transition="in">
                                      <p:cBhvr>
                                        <p:cTn dur="1000"/>
                                        <p:tgtEl>
                                          <p:spTgt spid="28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1">
                                            <p:txEl>
                                              <p:pRg end="1" st="1"/>
                                            </p:txEl>
                                          </p:spTgt>
                                        </p:tgtEl>
                                        <p:attrNameLst>
                                          <p:attrName>style.visibility</p:attrName>
                                        </p:attrNameLst>
                                      </p:cBhvr>
                                      <p:to>
                                        <p:strVal val="visible"/>
                                      </p:to>
                                    </p:set>
                                    <p:animEffect filter="fade" transition="in">
                                      <p:cBhvr>
                                        <p:cTn dur="1000"/>
                                        <p:tgtEl>
                                          <p:spTgt spid="28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1">
                                            <p:txEl>
                                              <p:pRg end="2" st="2"/>
                                            </p:txEl>
                                          </p:spTgt>
                                        </p:tgtEl>
                                        <p:attrNameLst>
                                          <p:attrName>style.visibility</p:attrName>
                                        </p:attrNameLst>
                                      </p:cBhvr>
                                      <p:to>
                                        <p:strVal val="visible"/>
                                      </p:to>
                                    </p:set>
                                    <p:animEffect filter="fade" transition="in">
                                      <p:cBhvr>
                                        <p:cTn dur="1000"/>
                                        <p:tgtEl>
                                          <p:spTgt spid="28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1">
                                            <p:txEl>
                                              <p:pRg end="3" st="3"/>
                                            </p:txEl>
                                          </p:spTgt>
                                        </p:tgtEl>
                                        <p:attrNameLst>
                                          <p:attrName>style.visibility</p:attrName>
                                        </p:attrNameLst>
                                      </p:cBhvr>
                                      <p:to>
                                        <p:strVal val="visible"/>
                                      </p:to>
                                    </p:set>
                                    <p:animEffect filter="fade" transition="in">
                                      <p:cBhvr>
                                        <p:cTn dur="1000"/>
                                        <p:tgtEl>
                                          <p:spTgt spid="28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1">
                                            <p:txEl>
                                              <p:pRg end="4" st="4"/>
                                            </p:txEl>
                                          </p:spTgt>
                                        </p:tgtEl>
                                        <p:attrNameLst>
                                          <p:attrName>style.visibility</p:attrName>
                                        </p:attrNameLst>
                                      </p:cBhvr>
                                      <p:to>
                                        <p:strVal val="visible"/>
                                      </p:to>
                                    </p:set>
                                    <p:animEffect filter="fade" transition="in">
                                      <p:cBhvr>
                                        <p:cTn dur="1000"/>
                                        <p:tgtEl>
                                          <p:spTgt spid="28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1">
                                            <p:txEl>
                                              <p:pRg end="5" st="5"/>
                                            </p:txEl>
                                          </p:spTgt>
                                        </p:tgtEl>
                                        <p:attrNameLst>
                                          <p:attrName>style.visibility</p:attrName>
                                        </p:attrNameLst>
                                      </p:cBhvr>
                                      <p:to>
                                        <p:strVal val="visible"/>
                                      </p:to>
                                    </p:set>
                                    <p:animEffect filter="fade" transition="in">
                                      <p:cBhvr>
                                        <p:cTn dur="1000"/>
                                        <p:tgtEl>
                                          <p:spTgt spid="281">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1">
                                            <p:txEl>
                                              <p:pRg end="6" st="6"/>
                                            </p:txEl>
                                          </p:spTgt>
                                        </p:tgtEl>
                                        <p:attrNameLst>
                                          <p:attrName>style.visibility</p:attrName>
                                        </p:attrNameLst>
                                      </p:cBhvr>
                                      <p:to>
                                        <p:strVal val="visible"/>
                                      </p:to>
                                    </p:set>
                                    <p:animEffect filter="fade" transition="in">
                                      <p:cBhvr>
                                        <p:cTn dur="1000"/>
                                        <p:tgtEl>
                                          <p:spTgt spid="281">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sp>
        <p:nvSpPr>
          <p:cNvPr id="45" name="Google Shape;45;gf1676af992_1_17"/>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Algorithm Diagnostic answers</a:t>
            </a:r>
            <a:endParaRPr/>
          </a:p>
        </p:txBody>
      </p:sp>
      <p:sp>
        <p:nvSpPr>
          <p:cNvPr id="46" name="Google Shape;46;gf1676af992_1_1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47" name="Google Shape;47;gf1676af992_1_1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a:t>
            </a:r>
            <a:endParaRPr b="0" i="0" sz="1400" u="none" cap="none" strike="noStrike">
              <a:solidFill>
                <a:srgbClr val="666666"/>
              </a:solidFill>
              <a:latin typeface="Arial"/>
              <a:ea typeface="Arial"/>
              <a:cs typeface="Arial"/>
              <a:sym typeface="Arial"/>
            </a:endParaRPr>
          </a:p>
        </p:txBody>
      </p:sp>
      <p:sp>
        <p:nvSpPr>
          <p:cNvPr id="48" name="Google Shape;48;gf1676af992_1_17"/>
          <p:cNvSpPr txBox="1"/>
          <p:nvPr/>
        </p:nvSpPr>
        <p:spPr>
          <a:xfrm>
            <a:off x="211800" y="905475"/>
            <a:ext cx="8720400" cy="3582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434343"/>
                </a:solidFill>
                <a:latin typeface="Arial"/>
                <a:ea typeface="Arial"/>
                <a:cs typeface="Arial"/>
                <a:sym typeface="Arial"/>
              </a:rPr>
              <a:t>The answers for the worksheet were as follows:</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800" u="none" cap="none" strike="noStrike">
                <a:solidFill>
                  <a:srgbClr val="434343"/>
                </a:solidFill>
                <a:latin typeface="Arial"/>
                <a:ea typeface="Arial"/>
                <a:cs typeface="Arial"/>
                <a:sym typeface="Arial"/>
              </a:rPr>
              <a:t>1. D -</a:t>
            </a:r>
            <a:r>
              <a:rPr lang="en-GB" sz="1800">
                <a:solidFill>
                  <a:srgbClr val="434343"/>
                </a:solidFill>
              </a:rPr>
              <a:t> </a:t>
            </a:r>
            <a:r>
              <a:rPr b="0" i="0" lang="en-GB" sz="1800" u="none" cap="none" strike="noStrike">
                <a:solidFill>
                  <a:srgbClr val="434343"/>
                </a:solidFill>
                <a:latin typeface="Arial"/>
                <a:ea typeface="Arial"/>
                <a:cs typeface="Arial"/>
                <a:sym typeface="Arial"/>
              </a:rPr>
              <a:t>2. A -</a:t>
            </a:r>
            <a:r>
              <a:rPr lang="en-GB" sz="1800">
                <a:solidFill>
                  <a:srgbClr val="434343"/>
                </a:solidFill>
              </a:rPr>
              <a:t>  </a:t>
            </a:r>
            <a:r>
              <a:rPr b="0" i="0" lang="en-GB" sz="1800" u="none" cap="none" strike="noStrike">
                <a:solidFill>
                  <a:srgbClr val="434343"/>
                </a:solidFill>
                <a:latin typeface="Arial"/>
                <a:ea typeface="Arial"/>
                <a:cs typeface="Arial"/>
                <a:sym typeface="Arial"/>
              </a:rPr>
              <a:t>3. D - 4. B</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434343"/>
              </a:solidFill>
              <a:latin typeface="Arial"/>
              <a:ea typeface="Arial"/>
              <a:cs typeface="Arial"/>
              <a:sym typeface="Arial"/>
            </a:endParaRPr>
          </a:p>
        </p:txBody>
      </p:sp>
      <p:pic>
        <p:nvPicPr>
          <p:cNvPr id="49" name="Google Shape;49;gf1676af992_1_17"/>
          <p:cNvPicPr preferRelativeResize="0"/>
          <p:nvPr/>
        </p:nvPicPr>
        <p:blipFill>
          <a:blip r:embed="rId3">
            <a:alphaModFix/>
          </a:blip>
          <a:stretch>
            <a:fillRect/>
          </a:stretch>
        </p:blipFill>
        <p:spPr>
          <a:xfrm>
            <a:off x="2694625" y="1985250"/>
            <a:ext cx="4087774" cy="277202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gf36e80d8ff_0_172"/>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89" name="Google Shape;289;gf36e80d8ff_0_17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90" name="Google Shape;290;gf36e80d8ff_0_172"/>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a:t>
            </a:r>
            <a:r>
              <a:rPr lang="en-GB" sz="1800">
                <a:solidFill>
                  <a:srgbClr val="434343"/>
                </a:solidFill>
                <a:latin typeface="Comfortaa"/>
                <a:ea typeface="Comfortaa"/>
                <a:cs typeface="Comfortaa"/>
                <a:sym typeface="Comfortaa"/>
              </a:rPr>
              <a:t>display.show(Image.YES)</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inbuilt function which shows a specific image on the micro:bit, in this case the word YES to mean that the fan is on.</a:t>
            </a:r>
            <a:endParaRPr b="0" i="0" sz="1800" u="none" cap="none" strike="noStrike">
              <a:solidFill>
                <a:srgbClr val="FF00FF"/>
              </a:solidFill>
              <a:latin typeface="Arial"/>
              <a:ea typeface="Arial"/>
              <a:cs typeface="Arial"/>
              <a:sym typeface="Arial"/>
            </a:endParaRPr>
          </a:p>
        </p:txBody>
      </p:sp>
      <p:sp>
        <p:nvSpPr>
          <p:cNvPr id="291" name="Google Shape;291;gf36e80d8ff_0_17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292" name="Google Shape;292;gf36e80d8ff_0_172"/>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xEl>
                                              <p:pRg end="0" st="0"/>
                                            </p:txEl>
                                          </p:spTgt>
                                        </p:tgtEl>
                                        <p:attrNameLst>
                                          <p:attrName>style.visibility</p:attrName>
                                        </p:attrNameLst>
                                      </p:cBhvr>
                                      <p:to>
                                        <p:strVal val="visible"/>
                                      </p:to>
                                    </p:set>
                                    <p:animEffect filter="fade" transition="in">
                                      <p:cBhvr>
                                        <p:cTn dur="1000"/>
                                        <p:tgtEl>
                                          <p:spTgt spid="29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xEl>
                                              <p:pRg end="1" st="1"/>
                                            </p:txEl>
                                          </p:spTgt>
                                        </p:tgtEl>
                                        <p:attrNameLst>
                                          <p:attrName>style.visibility</p:attrName>
                                        </p:attrNameLst>
                                      </p:cBhvr>
                                      <p:to>
                                        <p:strVal val="visible"/>
                                      </p:to>
                                    </p:set>
                                    <p:animEffect filter="fade" transition="in">
                                      <p:cBhvr>
                                        <p:cTn dur="1000"/>
                                        <p:tgtEl>
                                          <p:spTgt spid="29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xEl>
                                              <p:pRg end="2" st="2"/>
                                            </p:txEl>
                                          </p:spTgt>
                                        </p:tgtEl>
                                        <p:attrNameLst>
                                          <p:attrName>style.visibility</p:attrName>
                                        </p:attrNameLst>
                                      </p:cBhvr>
                                      <p:to>
                                        <p:strVal val="visible"/>
                                      </p:to>
                                    </p:set>
                                    <p:animEffect filter="fade" transition="in">
                                      <p:cBhvr>
                                        <p:cTn dur="1000"/>
                                        <p:tgtEl>
                                          <p:spTgt spid="29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xEl>
                                              <p:pRg end="3" st="3"/>
                                            </p:txEl>
                                          </p:spTgt>
                                        </p:tgtEl>
                                        <p:attrNameLst>
                                          <p:attrName>style.visibility</p:attrName>
                                        </p:attrNameLst>
                                      </p:cBhvr>
                                      <p:to>
                                        <p:strVal val="visible"/>
                                      </p:to>
                                    </p:set>
                                    <p:animEffect filter="fade" transition="in">
                                      <p:cBhvr>
                                        <p:cTn dur="1000"/>
                                        <p:tgtEl>
                                          <p:spTgt spid="29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xEl>
                                              <p:pRg end="4" st="4"/>
                                            </p:txEl>
                                          </p:spTgt>
                                        </p:tgtEl>
                                        <p:attrNameLst>
                                          <p:attrName>style.visibility</p:attrName>
                                        </p:attrNameLst>
                                      </p:cBhvr>
                                      <p:to>
                                        <p:strVal val="visible"/>
                                      </p:to>
                                    </p:set>
                                    <p:animEffect filter="fade" transition="in">
                                      <p:cBhvr>
                                        <p:cTn dur="1000"/>
                                        <p:tgtEl>
                                          <p:spTgt spid="29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xEl>
                                              <p:pRg end="5" st="5"/>
                                            </p:txEl>
                                          </p:spTgt>
                                        </p:tgtEl>
                                        <p:attrNameLst>
                                          <p:attrName>style.visibility</p:attrName>
                                        </p:attrNameLst>
                                      </p:cBhvr>
                                      <p:to>
                                        <p:strVal val="visible"/>
                                      </p:to>
                                    </p:set>
                                    <p:animEffect filter="fade" transition="in">
                                      <p:cBhvr>
                                        <p:cTn dur="1000"/>
                                        <p:tgtEl>
                                          <p:spTgt spid="29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xEl>
                                              <p:pRg end="6" st="6"/>
                                            </p:txEl>
                                          </p:spTgt>
                                        </p:tgtEl>
                                        <p:attrNameLst>
                                          <p:attrName>style.visibility</p:attrName>
                                        </p:attrNameLst>
                                      </p:cBhvr>
                                      <p:to>
                                        <p:strVal val="visible"/>
                                      </p:to>
                                    </p:set>
                                    <p:animEffect filter="fade" transition="in">
                                      <p:cBhvr>
                                        <p:cTn dur="1000"/>
                                        <p:tgtEl>
                                          <p:spTgt spid="290">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xEl>
                                              <p:pRg end="7" st="7"/>
                                            </p:txEl>
                                          </p:spTgt>
                                        </p:tgtEl>
                                        <p:attrNameLst>
                                          <p:attrName>style.visibility</p:attrName>
                                        </p:attrNameLst>
                                      </p:cBhvr>
                                      <p:to>
                                        <p:strVal val="visible"/>
                                      </p:to>
                                    </p:set>
                                    <p:animEffect filter="fade" transition="in">
                                      <p:cBhvr>
                                        <p:cTn dur="1000"/>
                                        <p:tgtEl>
                                          <p:spTgt spid="290">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gf36e80d8ff_0_18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298" name="Google Shape;298;gf36e80d8ff_0_18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299" name="Google Shape;299;gf36e80d8ff_0_180"/>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a:t>
            </a:r>
            <a:r>
              <a:rPr lang="en-GB" sz="1800">
                <a:solidFill>
                  <a:srgbClr val="434343"/>
                </a:solidFill>
                <a:latin typeface="Comfortaa"/>
                <a:ea typeface="Comfortaa"/>
                <a:cs typeface="Comfortaa"/>
                <a:sym typeface="Comfortaa"/>
              </a:rPr>
              <a:t>def fan_off():</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defines a function called fan_off which turns off the fan and shows a specific message on the micro:bit when the fan is off.</a:t>
            </a:r>
            <a:endParaRPr b="0" i="0" sz="1800" u="none" cap="none" strike="noStrike">
              <a:solidFill>
                <a:srgbClr val="FF00FF"/>
              </a:solidFill>
              <a:latin typeface="Arial"/>
              <a:ea typeface="Arial"/>
              <a:cs typeface="Arial"/>
              <a:sym typeface="Arial"/>
            </a:endParaRPr>
          </a:p>
        </p:txBody>
      </p:sp>
      <p:sp>
        <p:nvSpPr>
          <p:cNvPr id="300" name="Google Shape;300;gf36e80d8ff_0_18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301" name="Google Shape;301;gf36e80d8ff_0_180"/>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xEl>
                                              <p:pRg end="0" st="0"/>
                                            </p:txEl>
                                          </p:spTgt>
                                        </p:tgtEl>
                                        <p:attrNameLst>
                                          <p:attrName>style.visibility</p:attrName>
                                        </p:attrNameLst>
                                      </p:cBhvr>
                                      <p:to>
                                        <p:strVal val="visible"/>
                                      </p:to>
                                    </p:set>
                                    <p:animEffect filter="fade" transition="in">
                                      <p:cBhvr>
                                        <p:cTn dur="1000"/>
                                        <p:tgtEl>
                                          <p:spTgt spid="29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xEl>
                                              <p:pRg end="1" st="1"/>
                                            </p:txEl>
                                          </p:spTgt>
                                        </p:tgtEl>
                                        <p:attrNameLst>
                                          <p:attrName>style.visibility</p:attrName>
                                        </p:attrNameLst>
                                      </p:cBhvr>
                                      <p:to>
                                        <p:strVal val="visible"/>
                                      </p:to>
                                    </p:set>
                                    <p:animEffect filter="fade" transition="in">
                                      <p:cBhvr>
                                        <p:cTn dur="1000"/>
                                        <p:tgtEl>
                                          <p:spTgt spid="29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xEl>
                                              <p:pRg end="2" st="2"/>
                                            </p:txEl>
                                          </p:spTgt>
                                        </p:tgtEl>
                                        <p:attrNameLst>
                                          <p:attrName>style.visibility</p:attrName>
                                        </p:attrNameLst>
                                      </p:cBhvr>
                                      <p:to>
                                        <p:strVal val="visible"/>
                                      </p:to>
                                    </p:set>
                                    <p:animEffect filter="fade" transition="in">
                                      <p:cBhvr>
                                        <p:cTn dur="1000"/>
                                        <p:tgtEl>
                                          <p:spTgt spid="29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xEl>
                                              <p:pRg end="3" st="3"/>
                                            </p:txEl>
                                          </p:spTgt>
                                        </p:tgtEl>
                                        <p:attrNameLst>
                                          <p:attrName>style.visibility</p:attrName>
                                        </p:attrNameLst>
                                      </p:cBhvr>
                                      <p:to>
                                        <p:strVal val="visible"/>
                                      </p:to>
                                    </p:set>
                                    <p:animEffect filter="fade" transition="in">
                                      <p:cBhvr>
                                        <p:cTn dur="1000"/>
                                        <p:tgtEl>
                                          <p:spTgt spid="29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xEl>
                                              <p:pRg end="4" st="4"/>
                                            </p:txEl>
                                          </p:spTgt>
                                        </p:tgtEl>
                                        <p:attrNameLst>
                                          <p:attrName>style.visibility</p:attrName>
                                        </p:attrNameLst>
                                      </p:cBhvr>
                                      <p:to>
                                        <p:strVal val="visible"/>
                                      </p:to>
                                    </p:set>
                                    <p:animEffect filter="fade" transition="in">
                                      <p:cBhvr>
                                        <p:cTn dur="1000"/>
                                        <p:tgtEl>
                                          <p:spTgt spid="29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xEl>
                                              <p:pRg end="5" st="5"/>
                                            </p:txEl>
                                          </p:spTgt>
                                        </p:tgtEl>
                                        <p:attrNameLst>
                                          <p:attrName>style.visibility</p:attrName>
                                        </p:attrNameLst>
                                      </p:cBhvr>
                                      <p:to>
                                        <p:strVal val="visible"/>
                                      </p:to>
                                    </p:set>
                                    <p:animEffect filter="fade" transition="in">
                                      <p:cBhvr>
                                        <p:cTn dur="1000"/>
                                        <p:tgtEl>
                                          <p:spTgt spid="29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xEl>
                                              <p:pRg end="6" st="6"/>
                                            </p:txEl>
                                          </p:spTgt>
                                        </p:tgtEl>
                                        <p:attrNameLst>
                                          <p:attrName>style.visibility</p:attrName>
                                        </p:attrNameLst>
                                      </p:cBhvr>
                                      <p:to>
                                        <p:strVal val="visible"/>
                                      </p:to>
                                    </p:set>
                                    <p:animEffect filter="fade" transition="in">
                                      <p:cBhvr>
                                        <p:cTn dur="1000"/>
                                        <p:tgtEl>
                                          <p:spTgt spid="299">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xEl>
                                              <p:pRg end="7" st="7"/>
                                            </p:txEl>
                                          </p:spTgt>
                                        </p:tgtEl>
                                        <p:attrNameLst>
                                          <p:attrName>style.visibility</p:attrName>
                                        </p:attrNameLst>
                                      </p:cBhvr>
                                      <p:to>
                                        <p:strVal val="visible"/>
                                      </p:to>
                                    </p:set>
                                    <p:animEffect filter="fade" transition="in">
                                      <p:cBhvr>
                                        <p:cTn dur="1000"/>
                                        <p:tgtEl>
                                          <p:spTgt spid="299">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gf36e80d8ff_0_196"/>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307" name="Google Shape;307;gf36e80d8ff_0_19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308" name="Google Shape;308;gf36e80d8ff_0_196"/>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lang="en-GB" sz="1800">
                <a:solidFill>
                  <a:srgbClr val="434343"/>
                </a:solidFill>
                <a:latin typeface="Comfortaa"/>
                <a:ea typeface="Comfortaa"/>
                <a:cs typeface="Comfortaa"/>
                <a:sym typeface="Comfortaa"/>
              </a:rPr>
              <a:t>pin2.write_digital(0)</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pin2 is switched to 0  i.e. the “Enable” pin on the Solar Store is de-activated so that any stored energy cannot be used by the attached device.</a:t>
            </a:r>
            <a:endParaRPr b="0" i="0" sz="1800" u="none" cap="none" strike="noStrike">
              <a:solidFill>
                <a:srgbClr val="FF00FF"/>
              </a:solidFill>
              <a:latin typeface="Arial"/>
              <a:ea typeface="Arial"/>
              <a:cs typeface="Arial"/>
              <a:sym typeface="Arial"/>
            </a:endParaRPr>
          </a:p>
        </p:txBody>
      </p:sp>
      <p:sp>
        <p:nvSpPr>
          <p:cNvPr id="309" name="Google Shape;309;gf36e80d8ff_0_19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310" name="Google Shape;310;gf36e80d8ff_0_196"/>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
                                            <p:txEl>
                                              <p:pRg end="0" st="0"/>
                                            </p:txEl>
                                          </p:spTgt>
                                        </p:tgtEl>
                                        <p:attrNameLst>
                                          <p:attrName>style.visibility</p:attrName>
                                        </p:attrNameLst>
                                      </p:cBhvr>
                                      <p:to>
                                        <p:strVal val="visible"/>
                                      </p:to>
                                    </p:set>
                                    <p:animEffect filter="fade" transition="in">
                                      <p:cBhvr>
                                        <p:cTn dur="1000"/>
                                        <p:tgtEl>
                                          <p:spTgt spid="30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
                                            <p:txEl>
                                              <p:pRg end="1" st="1"/>
                                            </p:txEl>
                                          </p:spTgt>
                                        </p:tgtEl>
                                        <p:attrNameLst>
                                          <p:attrName>style.visibility</p:attrName>
                                        </p:attrNameLst>
                                      </p:cBhvr>
                                      <p:to>
                                        <p:strVal val="visible"/>
                                      </p:to>
                                    </p:set>
                                    <p:animEffect filter="fade" transition="in">
                                      <p:cBhvr>
                                        <p:cTn dur="1000"/>
                                        <p:tgtEl>
                                          <p:spTgt spid="30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
                                            <p:txEl>
                                              <p:pRg end="2" st="2"/>
                                            </p:txEl>
                                          </p:spTgt>
                                        </p:tgtEl>
                                        <p:attrNameLst>
                                          <p:attrName>style.visibility</p:attrName>
                                        </p:attrNameLst>
                                      </p:cBhvr>
                                      <p:to>
                                        <p:strVal val="visible"/>
                                      </p:to>
                                    </p:set>
                                    <p:animEffect filter="fade" transition="in">
                                      <p:cBhvr>
                                        <p:cTn dur="1000"/>
                                        <p:tgtEl>
                                          <p:spTgt spid="30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
                                            <p:txEl>
                                              <p:pRg end="3" st="3"/>
                                            </p:txEl>
                                          </p:spTgt>
                                        </p:tgtEl>
                                        <p:attrNameLst>
                                          <p:attrName>style.visibility</p:attrName>
                                        </p:attrNameLst>
                                      </p:cBhvr>
                                      <p:to>
                                        <p:strVal val="visible"/>
                                      </p:to>
                                    </p:set>
                                    <p:animEffect filter="fade" transition="in">
                                      <p:cBhvr>
                                        <p:cTn dur="1000"/>
                                        <p:tgtEl>
                                          <p:spTgt spid="30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
                                            <p:txEl>
                                              <p:pRg end="4" st="4"/>
                                            </p:txEl>
                                          </p:spTgt>
                                        </p:tgtEl>
                                        <p:attrNameLst>
                                          <p:attrName>style.visibility</p:attrName>
                                        </p:attrNameLst>
                                      </p:cBhvr>
                                      <p:to>
                                        <p:strVal val="visible"/>
                                      </p:to>
                                    </p:set>
                                    <p:animEffect filter="fade" transition="in">
                                      <p:cBhvr>
                                        <p:cTn dur="1000"/>
                                        <p:tgtEl>
                                          <p:spTgt spid="30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
                                            <p:txEl>
                                              <p:pRg end="5" st="5"/>
                                            </p:txEl>
                                          </p:spTgt>
                                        </p:tgtEl>
                                        <p:attrNameLst>
                                          <p:attrName>style.visibility</p:attrName>
                                        </p:attrNameLst>
                                      </p:cBhvr>
                                      <p:to>
                                        <p:strVal val="visible"/>
                                      </p:to>
                                    </p:set>
                                    <p:animEffect filter="fade" transition="in">
                                      <p:cBhvr>
                                        <p:cTn dur="1000"/>
                                        <p:tgtEl>
                                          <p:spTgt spid="30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
                                            <p:txEl>
                                              <p:pRg end="6" st="6"/>
                                            </p:txEl>
                                          </p:spTgt>
                                        </p:tgtEl>
                                        <p:attrNameLst>
                                          <p:attrName>style.visibility</p:attrName>
                                        </p:attrNameLst>
                                      </p:cBhvr>
                                      <p:to>
                                        <p:strVal val="visible"/>
                                      </p:to>
                                    </p:set>
                                    <p:animEffect filter="fade" transition="in">
                                      <p:cBhvr>
                                        <p:cTn dur="1000"/>
                                        <p:tgtEl>
                                          <p:spTgt spid="308">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
                                            <p:txEl>
                                              <p:pRg end="7" st="7"/>
                                            </p:txEl>
                                          </p:spTgt>
                                        </p:tgtEl>
                                        <p:attrNameLst>
                                          <p:attrName>style.visibility</p:attrName>
                                        </p:attrNameLst>
                                      </p:cBhvr>
                                      <p:to>
                                        <p:strVal val="visible"/>
                                      </p:to>
                                    </p:set>
                                    <p:animEffect filter="fade" transition="in">
                                      <p:cBhvr>
                                        <p:cTn dur="1000"/>
                                        <p:tgtEl>
                                          <p:spTgt spid="308">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gf36e80d8ff_0_204"/>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Investigate: teacher and students use correct terminology to identify the syntax and features of the program</a:t>
            </a:r>
            <a:endParaRPr/>
          </a:p>
        </p:txBody>
      </p:sp>
      <p:sp>
        <p:nvSpPr>
          <p:cNvPr id="316" name="Google Shape;316;gf36e80d8ff_0_20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317" name="Google Shape;317;gf36e80d8ff_0_204"/>
          <p:cNvSpPr txBox="1"/>
          <p:nvPr/>
        </p:nvSpPr>
        <p:spPr>
          <a:xfrm>
            <a:off x="311150" y="1289050"/>
            <a:ext cx="8210100" cy="35403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666666"/>
                </a:solidFill>
                <a:latin typeface="Arial"/>
                <a:ea typeface="Arial"/>
                <a:cs typeface="Arial"/>
                <a:sym typeface="Arial"/>
              </a:rPr>
              <a:t>What does this line do? Turn to your partner and discuss.</a:t>
            </a:r>
            <a:endParaRPr b="0" i="0" sz="1900" u="none" cap="none" strike="noStrike">
              <a:solidFill>
                <a:srgbClr val="434343"/>
              </a:solidFill>
              <a:latin typeface="Arial"/>
              <a:ea typeface="Arial"/>
              <a:cs typeface="Arial"/>
              <a:sym typeface="Arial"/>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Comfortaa"/>
                <a:ea typeface="Comfortaa"/>
                <a:cs typeface="Comfortaa"/>
                <a:sym typeface="Comfortaa"/>
              </a:rPr>
              <a:t> </a:t>
            </a:r>
            <a:r>
              <a:rPr lang="en-GB" sz="1800">
                <a:solidFill>
                  <a:srgbClr val="434343"/>
                </a:solidFill>
                <a:latin typeface="Comfortaa"/>
                <a:ea typeface="Comfortaa"/>
                <a:cs typeface="Comfortaa"/>
                <a:sym typeface="Comfortaa"/>
              </a:rPr>
              <a:t> display.show(Image.NO)</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sz="1800">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45720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Comfortaa"/>
              <a:ea typeface="Comfortaa"/>
              <a:cs typeface="Comfortaa"/>
              <a:sym typeface="Comfortaa"/>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FF00FF"/>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FF00FF"/>
                </a:solidFill>
              </a:rPr>
              <a:t>inbuilt function which shows a specific image on the micro:bit, in this case the word NO to mean that the fan is off.</a:t>
            </a:r>
            <a:endParaRPr b="0" i="0" sz="1800" u="none" cap="none" strike="noStrike">
              <a:solidFill>
                <a:srgbClr val="FF00FF"/>
              </a:solidFill>
              <a:latin typeface="Arial"/>
              <a:ea typeface="Arial"/>
              <a:cs typeface="Arial"/>
              <a:sym typeface="Arial"/>
            </a:endParaRPr>
          </a:p>
        </p:txBody>
      </p:sp>
      <p:sp>
        <p:nvSpPr>
          <p:cNvPr id="318" name="Google Shape;318;gf36e80d8ff_0_204"/>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PRIMM - </a:t>
            </a:r>
            <a:r>
              <a:rPr lang="en-GB" sz="1400">
                <a:latin typeface="Arial"/>
                <a:ea typeface="Arial"/>
                <a:cs typeface="Arial"/>
                <a:sym typeface="Arial"/>
              </a:rPr>
              <a:t>Activity 4</a:t>
            </a:r>
            <a:endParaRPr b="0" i="0" sz="1400" u="none" cap="none" strike="noStrike">
              <a:solidFill>
                <a:srgbClr val="666666"/>
              </a:solidFill>
              <a:latin typeface="Arial"/>
              <a:ea typeface="Arial"/>
              <a:cs typeface="Arial"/>
              <a:sym typeface="Arial"/>
            </a:endParaRPr>
          </a:p>
        </p:txBody>
      </p:sp>
      <p:pic>
        <p:nvPicPr>
          <p:cNvPr id="319" name="Google Shape;319;gf36e80d8ff_0_204"/>
          <p:cNvPicPr preferRelativeResize="0"/>
          <p:nvPr/>
        </p:nvPicPr>
        <p:blipFill rotWithShape="1">
          <a:blip r:embed="rId3">
            <a:alphaModFix/>
          </a:blip>
          <a:srcRect b="0" l="0" r="0" t="0"/>
          <a:stretch/>
        </p:blipFill>
        <p:spPr>
          <a:xfrm>
            <a:off x="6340675" y="736550"/>
            <a:ext cx="2327775" cy="24263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
                                            <p:txEl>
                                              <p:pRg end="0" st="0"/>
                                            </p:txEl>
                                          </p:spTgt>
                                        </p:tgtEl>
                                        <p:attrNameLst>
                                          <p:attrName>style.visibility</p:attrName>
                                        </p:attrNameLst>
                                      </p:cBhvr>
                                      <p:to>
                                        <p:strVal val="visible"/>
                                      </p:to>
                                    </p:set>
                                    <p:animEffect filter="fade" transition="in">
                                      <p:cBhvr>
                                        <p:cTn dur="1000"/>
                                        <p:tgtEl>
                                          <p:spTgt spid="31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
                                            <p:txEl>
                                              <p:pRg end="1" st="1"/>
                                            </p:txEl>
                                          </p:spTgt>
                                        </p:tgtEl>
                                        <p:attrNameLst>
                                          <p:attrName>style.visibility</p:attrName>
                                        </p:attrNameLst>
                                      </p:cBhvr>
                                      <p:to>
                                        <p:strVal val="visible"/>
                                      </p:to>
                                    </p:set>
                                    <p:animEffect filter="fade" transition="in">
                                      <p:cBhvr>
                                        <p:cTn dur="1000"/>
                                        <p:tgtEl>
                                          <p:spTgt spid="31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
                                            <p:txEl>
                                              <p:pRg end="2" st="2"/>
                                            </p:txEl>
                                          </p:spTgt>
                                        </p:tgtEl>
                                        <p:attrNameLst>
                                          <p:attrName>style.visibility</p:attrName>
                                        </p:attrNameLst>
                                      </p:cBhvr>
                                      <p:to>
                                        <p:strVal val="visible"/>
                                      </p:to>
                                    </p:set>
                                    <p:animEffect filter="fade" transition="in">
                                      <p:cBhvr>
                                        <p:cTn dur="1000"/>
                                        <p:tgtEl>
                                          <p:spTgt spid="31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
                                            <p:txEl>
                                              <p:pRg end="3" st="3"/>
                                            </p:txEl>
                                          </p:spTgt>
                                        </p:tgtEl>
                                        <p:attrNameLst>
                                          <p:attrName>style.visibility</p:attrName>
                                        </p:attrNameLst>
                                      </p:cBhvr>
                                      <p:to>
                                        <p:strVal val="visible"/>
                                      </p:to>
                                    </p:set>
                                    <p:animEffect filter="fade" transition="in">
                                      <p:cBhvr>
                                        <p:cTn dur="1000"/>
                                        <p:tgtEl>
                                          <p:spTgt spid="31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
                                            <p:txEl>
                                              <p:pRg end="4" st="4"/>
                                            </p:txEl>
                                          </p:spTgt>
                                        </p:tgtEl>
                                        <p:attrNameLst>
                                          <p:attrName>style.visibility</p:attrName>
                                        </p:attrNameLst>
                                      </p:cBhvr>
                                      <p:to>
                                        <p:strVal val="visible"/>
                                      </p:to>
                                    </p:set>
                                    <p:animEffect filter="fade" transition="in">
                                      <p:cBhvr>
                                        <p:cTn dur="1000"/>
                                        <p:tgtEl>
                                          <p:spTgt spid="31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
                                            <p:txEl>
                                              <p:pRg end="5" st="5"/>
                                            </p:txEl>
                                          </p:spTgt>
                                        </p:tgtEl>
                                        <p:attrNameLst>
                                          <p:attrName>style.visibility</p:attrName>
                                        </p:attrNameLst>
                                      </p:cBhvr>
                                      <p:to>
                                        <p:strVal val="visible"/>
                                      </p:to>
                                    </p:set>
                                    <p:animEffect filter="fade" transition="in">
                                      <p:cBhvr>
                                        <p:cTn dur="1000"/>
                                        <p:tgtEl>
                                          <p:spTgt spid="317">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
                                            <p:txEl>
                                              <p:pRg end="6" st="6"/>
                                            </p:txEl>
                                          </p:spTgt>
                                        </p:tgtEl>
                                        <p:attrNameLst>
                                          <p:attrName>style.visibility</p:attrName>
                                        </p:attrNameLst>
                                      </p:cBhvr>
                                      <p:to>
                                        <p:strVal val="visible"/>
                                      </p:to>
                                    </p:set>
                                    <p:animEffect filter="fade" transition="in">
                                      <p:cBhvr>
                                        <p:cTn dur="1000"/>
                                        <p:tgtEl>
                                          <p:spTgt spid="317">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7">
                                            <p:txEl>
                                              <p:pRg end="7" st="7"/>
                                            </p:txEl>
                                          </p:spTgt>
                                        </p:tgtEl>
                                        <p:attrNameLst>
                                          <p:attrName>style.visibility</p:attrName>
                                        </p:attrNameLst>
                                      </p:cBhvr>
                                      <p:to>
                                        <p:strVal val="visible"/>
                                      </p:to>
                                    </p:set>
                                    <p:animEffect filter="fade" transition="in">
                                      <p:cBhvr>
                                        <p:cTn dur="1000"/>
                                        <p:tgtEl>
                                          <p:spTgt spid="317">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gf1676af992_1_87"/>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Complete the plenary pseudo code quiz worksheet</a:t>
            </a:r>
            <a:endParaRPr/>
          </a:p>
        </p:txBody>
      </p:sp>
      <p:sp>
        <p:nvSpPr>
          <p:cNvPr id="325" name="Google Shape;325;gf1676af992_1_8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326" name="Google Shape;326;gf1676af992_1_8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Plenary</a:t>
            </a:r>
            <a:endParaRPr b="0" i="0" sz="1400" u="none" cap="none" strike="noStrike">
              <a:solidFill>
                <a:srgbClr val="666666"/>
              </a:solidFill>
              <a:latin typeface="Arial"/>
              <a:ea typeface="Arial"/>
              <a:cs typeface="Arial"/>
              <a:sym typeface="Arial"/>
            </a:endParaRPr>
          </a:p>
        </p:txBody>
      </p:sp>
      <p:pic>
        <p:nvPicPr>
          <p:cNvPr id="327" name="Google Shape;327;gf1676af992_1_87"/>
          <p:cNvPicPr preferRelativeResize="0"/>
          <p:nvPr/>
        </p:nvPicPr>
        <p:blipFill>
          <a:blip r:embed="rId3">
            <a:alphaModFix/>
          </a:blip>
          <a:stretch>
            <a:fillRect/>
          </a:stretch>
        </p:blipFill>
        <p:spPr>
          <a:xfrm>
            <a:off x="2973100" y="1383200"/>
            <a:ext cx="3065499" cy="327532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gfce741254d_0_4"/>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None set this week</a:t>
            </a:r>
            <a:endParaRPr/>
          </a:p>
        </p:txBody>
      </p:sp>
      <p:sp>
        <p:nvSpPr>
          <p:cNvPr id="333" name="Google Shape;333;gfce741254d_0_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334" name="Google Shape;334;gfce741254d_0_4"/>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Homework</a:t>
            </a:r>
            <a:endParaRPr b="0" i="0" sz="1400" u="none" cap="none" strike="noStrike">
              <a:solidFill>
                <a:srgbClr val="666666"/>
              </a:solidFill>
              <a:latin typeface="Arial"/>
              <a:ea typeface="Arial"/>
              <a:cs typeface="Arial"/>
              <a:sym typeface="Arial"/>
            </a:endParaRPr>
          </a:p>
        </p:txBody>
      </p:sp>
      <p:pic>
        <p:nvPicPr>
          <p:cNvPr id="335" name="Google Shape;335;gfce741254d_0_4"/>
          <p:cNvPicPr preferRelativeResize="0"/>
          <p:nvPr/>
        </p:nvPicPr>
        <p:blipFill>
          <a:blip r:embed="rId3">
            <a:alphaModFix/>
          </a:blip>
          <a:stretch>
            <a:fillRect/>
          </a:stretch>
        </p:blipFill>
        <p:spPr>
          <a:xfrm>
            <a:off x="2724150" y="1091125"/>
            <a:ext cx="2789993" cy="363665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2"/>
          <p:cNvSpPr txBox="1"/>
          <p:nvPr>
            <p:ph idx="1" type="body"/>
          </p:nvPr>
        </p:nvSpPr>
        <p:spPr>
          <a:xfrm>
            <a:off x="310950" y="1368000"/>
            <a:ext cx="8522100" cy="29091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successfully set up a micro:bit/intelligent cooling fan circuit and flash code to the micro:bit</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recall the definition of an algorithm</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apply their knowledge of algorithms and pseudocode to a specific problem</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read and interpret a program containing user defined functions</a:t>
            </a:r>
            <a:endParaRPr>
              <a:solidFill>
                <a:srgbClr val="434343"/>
              </a:solidFill>
            </a:endParaRPr>
          </a:p>
          <a:p>
            <a:pPr indent="0" lvl="0" marL="457200" rtl="0" algn="l">
              <a:lnSpc>
                <a:spcPct val="115000"/>
              </a:lnSpc>
              <a:spcBef>
                <a:spcPts val="0"/>
              </a:spcBef>
              <a:spcAft>
                <a:spcPts val="0"/>
              </a:spcAft>
              <a:buNone/>
            </a:pPr>
            <a:r>
              <a:t/>
            </a:r>
            <a:endParaRPr>
              <a:solidFill>
                <a:srgbClr val="434343"/>
              </a:solidFill>
            </a:endParaRPr>
          </a:p>
          <a:p>
            <a:pPr indent="0" lvl="0" marL="457200" rtl="0" algn="l">
              <a:lnSpc>
                <a:spcPct val="115000"/>
              </a:lnSpc>
              <a:spcBef>
                <a:spcPts val="0"/>
              </a:spcBef>
              <a:spcAft>
                <a:spcPts val="0"/>
              </a:spcAft>
              <a:buSzPts val="1800"/>
              <a:buNone/>
            </a:pPr>
            <a:r>
              <a:t/>
            </a:r>
            <a:endParaRPr>
              <a:solidFill>
                <a:srgbClr val="434343"/>
              </a:solidFill>
            </a:endParaRPr>
          </a:p>
          <a:p>
            <a:pPr indent="0" lvl="0" marL="0" rtl="0" algn="l">
              <a:lnSpc>
                <a:spcPct val="115000"/>
              </a:lnSpc>
              <a:spcBef>
                <a:spcPts val="1600"/>
              </a:spcBef>
              <a:spcAft>
                <a:spcPts val="1600"/>
              </a:spcAft>
              <a:buSzPts val="1800"/>
              <a:buNone/>
            </a:pPr>
            <a:r>
              <a:t/>
            </a:r>
            <a:endParaRPr>
              <a:solidFill>
                <a:srgbClr val="434343"/>
              </a:solidFill>
              <a:latin typeface="Arial"/>
              <a:ea typeface="Arial"/>
              <a:cs typeface="Arial"/>
              <a:sym typeface="Arial"/>
            </a:endParaRPr>
          </a:p>
        </p:txBody>
      </p:sp>
      <p:sp>
        <p:nvSpPr>
          <p:cNvPr id="55" name="Google Shape;55;p2"/>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sz="2400"/>
              <a:t>Lesson Objectives:</a:t>
            </a:r>
            <a:endParaRPr sz="2400"/>
          </a:p>
        </p:txBody>
      </p:sp>
      <p:sp>
        <p:nvSpPr>
          <p:cNvPr id="56" name="Google Shape;56;p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57" name="Google Shape;57;p2"/>
          <p:cNvSpPr txBox="1"/>
          <p:nvPr/>
        </p:nvSpPr>
        <p:spPr>
          <a:xfrm>
            <a:off x="4327200" y="3388050"/>
            <a:ext cx="3993600" cy="1417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00"/>
              </a:buClr>
              <a:buSzPts val="1800"/>
              <a:buFont typeface="Arial"/>
              <a:buNone/>
            </a:pPr>
            <a:r>
              <a:rPr lang="en-GB" sz="1800">
                <a:solidFill>
                  <a:srgbClr val="666666"/>
                </a:solidFill>
              </a:rPr>
              <a:t>Homework review (from lesson 3) - Write a short program containing a while loops and a for loops and correctly complete a trace table for it.</a:t>
            </a:r>
            <a:endParaRPr sz="1800">
              <a:latin typeface="Quicksand"/>
              <a:ea typeface="Quicksand"/>
              <a:cs typeface="Quicksand"/>
              <a:sym typeface="Quicksan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gf89cd23318_0_16"/>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Algorithms</a:t>
            </a:r>
            <a:endParaRPr/>
          </a:p>
        </p:txBody>
      </p:sp>
      <p:sp>
        <p:nvSpPr>
          <p:cNvPr id="63" name="Google Shape;63;gf89cd23318_0_1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64" name="Google Shape;64;gf89cd23318_0_1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Activity 1</a:t>
            </a:r>
            <a:endParaRPr b="0" i="0" sz="1400" u="none" cap="none" strike="noStrike">
              <a:solidFill>
                <a:srgbClr val="666666"/>
              </a:solidFill>
              <a:latin typeface="Arial"/>
              <a:ea typeface="Arial"/>
              <a:cs typeface="Arial"/>
              <a:sym typeface="Arial"/>
            </a:endParaRPr>
          </a:p>
        </p:txBody>
      </p:sp>
      <p:sp>
        <p:nvSpPr>
          <p:cNvPr id="65" name="Google Shape;65;gf89cd23318_0_16"/>
          <p:cNvSpPr txBox="1"/>
          <p:nvPr/>
        </p:nvSpPr>
        <p:spPr>
          <a:xfrm>
            <a:off x="211800" y="1037150"/>
            <a:ext cx="5739300" cy="3790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GB" sz="1600">
                <a:solidFill>
                  <a:srgbClr val="666666"/>
                </a:solidFill>
              </a:rPr>
              <a:t>Turn to your partner and from memory define an algorithm.</a:t>
            </a:r>
            <a:endParaRPr sz="1600">
              <a:solidFill>
                <a:srgbClr val="666666"/>
              </a:solidFill>
            </a:endParaRPr>
          </a:p>
          <a:p>
            <a:pPr indent="0" lvl="0" marL="0" marR="0" rtl="0" algn="l">
              <a:lnSpc>
                <a:spcPct val="100000"/>
              </a:lnSpc>
              <a:spcBef>
                <a:spcPts val="0"/>
              </a:spcBef>
              <a:spcAft>
                <a:spcPts val="0"/>
              </a:spcAft>
              <a:buClr>
                <a:srgbClr val="000000"/>
              </a:buClr>
              <a:buSzPts val="1400"/>
              <a:buFont typeface="Arial"/>
              <a:buNone/>
            </a:pPr>
            <a:r>
              <a:t/>
            </a:r>
            <a:endParaRPr sz="1600">
              <a:solidFill>
                <a:srgbClr val="666666"/>
              </a:solidFill>
            </a:endParaRPr>
          </a:p>
          <a:p>
            <a:pPr indent="0" lvl="0" marL="0" marR="0" rtl="0" algn="l">
              <a:lnSpc>
                <a:spcPct val="100000"/>
              </a:lnSpc>
              <a:spcBef>
                <a:spcPts val="0"/>
              </a:spcBef>
              <a:spcAft>
                <a:spcPts val="0"/>
              </a:spcAft>
              <a:buClr>
                <a:srgbClr val="000000"/>
              </a:buClr>
              <a:buSzPts val="1400"/>
              <a:buFont typeface="Arial"/>
              <a:buNone/>
            </a:pPr>
            <a:r>
              <a:rPr lang="en-GB" sz="1600">
                <a:solidFill>
                  <a:srgbClr val="666666"/>
                </a:solidFill>
              </a:rPr>
              <a:t>An algorithm is a set of instructions that describes how to get something done. Algorithms can be designed using pseudocode and flow charts. They are written using statements and expressions.</a:t>
            </a:r>
            <a:endParaRPr sz="1600">
              <a:solidFill>
                <a:srgbClr val="666666"/>
              </a:solidFill>
            </a:endParaRPr>
          </a:p>
          <a:p>
            <a:pPr indent="0" lvl="0" marL="0" marR="0" rtl="0" algn="l">
              <a:lnSpc>
                <a:spcPct val="100000"/>
              </a:lnSpc>
              <a:spcBef>
                <a:spcPts val="0"/>
              </a:spcBef>
              <a:spcAft>
                <a:spcPts val="0"/>
              </a:spcAft>
              <a:buClr>
                <a:srgbClr val="000000"/>
              </a:buClr>
              <a:buSzPts val="1400"/>
              <a:buFont typeface="Arial"/>
              <a:buNone/>
            </a:pPr>
            <a:r>
              <a:t/>
            </a:r>
            <a:endParaRPr sz="1600">
              <a:solidFill>
                <a:srgbClr val="666666"/>
              </a:solidFill>
            </a:endParaRPr>
          </a:p>
          <a:p>
            <a:pPr indent="0" lvl="0" marL="0" marR="0" rtl="0" algn="l">
              <a:lnSpc>
                <a:spcPct val="100000"/>
              </a:lnSpc>
              <a:spcBef>
                <a:spcPts val="0"/>
              </a:spcBef>
              <a:spcAft>
                <a:spcPts val="0"/>
              </a:spcAft>
              <a:buClr>
                <a:srgbClr val="000000"/>
              </a:buClr>
              <a:buSzPts val="1400"/>
              <a:buFont typeface="Arial"/>
              <a:buNone/>
            </a:pPr>
            <a:r>
              <a:rPr lang="en-GB" sz="1600">
                <a:solidFill>
                  <a:srgbClr val="666666"/>
                </a:solidFill>
              </a:rPr>
              <a:t>What is pseudocode?</a:t>
            </a:r>
            <a:endParaRPr sz="1600">
              <a:solidFill>
                <a:srgbClr val="666666"/>
              </a:solidFill>
            </a:endParaRPr>
          </a:p>
          <a:p>
            <a:pPr indent="0" lvl="0" marL="0" marR="0" rtl="0" algn="l">
              <a:lnSpc>
                <a:spcPct val="100000"/>
              </a:lnSpc>
              <a:spcBef>
                <a:spcPts val="0"/>
              </a:spcBef>
              <a:spcAft>
                <a:spcPts val="0"/>
              </a:spcAft>
              <a:buClr>
                <a:srgbClr val="000000"/>
              </a:buClr>
              <a:buSzPts val="1400"/>
              <a:buFont typeface="Arial"/>
              <a:buNone/>
            </a:pPr>
            <a:r>
              <a:t/>
            </a:r>
            <a:endParaRPr sz="1600">
              <a:solidFill>
                <a:srgbClr val="666666"/>
              </a:solidFill>
            </a:endParaRPr>
          </a:p>
          <a:p>
            <a:pPr indent="0" lvl="0" marL="0" marR="0" rtl="0" algn="l">
              <a:lnSpc>
                <a:spcPct val="100000"/>
              </a:lnSpc>
              <a:spcBef>
                <a:spcPts val="0"/>
              </a:spcBef>
              <a:spcAft>
                <a:spcPts val="0"/>
              </a:spcAft>
              <a:buClr>
                <a:srgbClr val="000000"/>
              </a:buClr>
              <a:buSzPts val="1400"/>
              <a:buFont typeface="Arial"/>
              <a:buNone/>
            </a:pPr>
            <a:r>
              <a:rPr lang="en-GB" sz="1600">
                <a:solidFill>
                  <a:srgbClr val="666666"/>
                </a:solidFill>
              </a:rPr>
              <a:t>Pseudocode is a </a:t>
            </a:r>
            <a:r>
              <a:rPr lang="en-GB" sz="1600">
                <a:solidFill>
                  <a:srgbClr val="666666"/>
                </a:solidFill>
              </a:rPr>
              <a:t>structured</a:t>
            </a:r>
            <a:r>
              <a:rPr lang="en-GB" sz="1600">
                <a:solidFill>
                  <a:srgbClr val="666666"/>
                </a:solidFill>
              </a:rPr>
              <a:t> version of English that is close to a programming language and is used to define the steps needed to solve a problem. We indent blocks of code that belong together, inside other blocks, so that we can clearly see the structure of the process.</a:t>
            </a:r>
            <a:endParaRPr sz="1600">
              <a:solidFill>
                <a:srgbClr val="666666"/>
              </a:solidFill>
            </a:endParaRPr>
          </a:p>
          <a:p>
            <a:pPr indent="0" lvl="0" marL="0" marR="0" rtl="0" algn="l">
              <a:lnSpc>
                <a:spcPct val="100000"/>
              </a:lnSpc>
              <a:spcBef>
                <a:spcPts val="0"/>
              </a:spcBef>
              <a:spcAft>
                <a:spcPts val="0"/>
              </a:spcAft>
              <a:buClr>
                <a:srgbClr val="000000"/>
              </a:buClr>
              <a:buSzPts val="1400"/>
              <a:buFont typeface="Arial"/>
              <a:buNone/>
            </a:pPr>
            <a:r>
              <a:t/>
            </a:r>
            <a:endParaRPr sz="1600">
              <a:solidFill>
                <a:srgbClr val="666666"/>
              </a:solidFill>
            </a:endParaRPr>
          </a:p>
          <a:p>
            <a:pPr indent="0" lvl="0" marL="0" marR="0" rtl="0" algn="l">
              <a:lnSpc>
                <a:spcPct val="100000"/>
              </a:lnSpc>
              <a:spcBef>
                <a:spcPts val="0"/>
              </a:spcBef>
              <a:spcAft>
                <a:spcPts val="0"/>
              </a:spcAft>
              <a:buClr>
                <a:srgbClr val="000000"/>
              </a:buClr>
              <a:buSzPts val="1400"/>
              <a:buFont typeface="Arial"/>
              <a:buNone/>
            </a:pPr>
            <a:r>
              <a:t/>
            </a:r>
            <a:endParaRPr sz="1600">
              <a:solidFill>
                <a:srgbClr val="666666"/>
              </a:solidFill>
            </a:endParaRPr>
          </a:p>
        </p:txBody>
      </p:sp>
      <p:pic>
        <p:nvPicPr>
          <p:cNvPr id="66" name="Google Shape;66;gf89cd23318_0_16"/>
          <p:cNvPicPr preferRelativeResize="0"/>
          <p:nvPr/>
        </p:nvPicPr>
        <p:blipFill>
          <a:blip r:embed="rId3">
            <a:alphaModFix/>
          </a:blip>
          <a:stretch>
            <a:fillRect/>
          </a:stretch>
        </p:blipFill>
        <p:spPr>
          <a:xfrm>
            <a:off x="6126775" y="863975"/>
            <a:ext cx="2576301" cy="379041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0" st="0"/>
                                            </p:txEl>
                                          </p:spTgt>
                                        </p:tgtEl>
                                        <p:attrNameLst>
                                          <p:attrName>style.visibility</p:attrName>
                                        </p:attrNameLst>
                                      </p:cBhvr>
                                      <p:to>
                                        <p:strVal val="visible"/>
                                      </p:to>
                                    </p:set>
                                    <p:animEffect filter="fade" transition="in">
                                      <p:cBhvr>
                                        <p:cTn dur="1000"/>
                                        <p:tgtEl>
                                          <p:spTgt spid="6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1" st="1"/>
                                            </p:txEl>
                                          </p:spTgt>
                                        </p:tgtEl>
                                        <p:attrNameLst>
                                          <p:attrName>style.visibility</p:attrName>
                                        </p:attrNameLst>
                                      </p:cBhvr>
                                      <p:to>
                                        <p:strVal val="visible"/>
                                      </p:to>
                                    </p:set>
                                    <p:animEffect filter="fade" transition="in">
                                      <p:cBhvr>
                                        <p:cTn dur="1000"/>
                                        <p:tgtEl>
                                          <p:spTgt spid="6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2" st="2"/>
                                            </p:txEl>
                                          </p:spTgt>
                                        </p:tgtEl>
                                        <p:attrNameLst>
                                          <p:attrName>style.visibility</p:attrName>
                                        </p:attrNameLst>
                                      </p:cBhvr>
                                      <p:to>
                                        <p:strVal val="visible"/>
                                      </p:to>
                                    </p:set>
                                    <p:animEffect filter="fade" transition="in">
                                      <p:cBhvr>
                                        <p:cTn dur="1000"/>
                                        <p:tgtEl>
                                          <p:spTgt spid="6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3" st="3"/>
                                            </p:txEl>
                                          </p:spTgt>
                                        </p:tgtEl>
                                        <p:attrNameLst>
                                          <p:attrName>style.visibility</p:attrName>
                                        </p:attrNameLst>
                                      </p:cBhvr>
                                      <p:to>
                                        <p:strVal val="visible"/>
                                      </p:to>
                                    </p:set>
                                    <p:animEffect filter="fade" transition="in">
                                      <p:cBhvr>
                                        <p:cTn dur="1000"/>
                                        <p:tgtEl>
                                          <p:spTgt spid="6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4" st="4"/>
                                            </p:txEl>
                                          </p:spTgt>
                                        </p:tgtEl>
                                        <p:attrNameLst>
                                          <p:attrName>style.visibility</p:attrName>
                                        </p:attrNameLst>
                                      </p:cBhvr>
                                      <p:to>
                                        <p:strVal val="visible"/>
                                      </p:to>
                                    </p:set>
                                    <p:animEffect filter="fade" transition="in">
                                      <p:cBhvr>
                                        <p:cTn dur="1000"/>
                                        <p:tgtEl>
                                          <p:spTgt spid="6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5" st="5"/>
                                            </p:txEl>
                                          </p:spTgt>
                                        </p:tgtEl>
                                        <p:attrNameLst>
                                          <p:attrName>style.visibility</p:attrName>
                                        </p:attrNameLst>
                                      </p:cBhvr>
                                      <p:to>
                                        <p:strVal val="visible"/>
                                      </p:to>
                                    </p:set>
                                    <p:animEffect filter="fade" transition="in">
                                      <p:cBhvr>
                                        <p:cTn dur="1000"/>
                                        <p:tgtEl>
                                          <p:spTgt spid="6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6" st="6"/>
                                            </p:txEl>
                                          </p:spTgt>
                                        </p:tgtEl>
                                        <p:attrNameLst>
                                          <p:attrName>style.visibility</p:attrName>
                                        </p:attrNameLst>
                                      </p:cBhvr>
                                      <p:to>
                                        <p:strVal val="visible"/>
                                      </p:to>
                                    </p:set>
                                    <p:animEffect filter="fade" transition="in">
                                      <p:cBhvr>
                                        <p:cTn dur="1000"/>
                                        <p:tgtEl>
                                          <p:spTgt spid="65">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7" st="7"/>
                                            </p:txEl>
                                          </p:spTgt>
                                        </p:tgtEl>
                                        <p:attrNameLst>
                                          <p:attrName>style.visibility</p:attrName>
                                        </p:attrNameLst>
                                      </p:cBhvr>
                                      <p:to>
                                        <p:strVal val="visible"/>
                                      </p:to>
                                    </p:set>
                                    <p:animEffect filter="fade" transition="in">
                                      <p:cBhvr>
                                        <p:cTn dur="1000"/>
                                        <p:tgtEl>
                                          <p:spTgt spid="65">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
                                            <p:txEl>
                                              <p:pRg end="8" st="8"/>
                                            </p:txEl>
                                          </p:spTgt>
                                        </p:tgtEl>
                                        <p:attrNameLst>
                                          <p:attrName>style.visibility</p:attrName>
                                        </p:attrNameLst>
                                      </p:cBhvr>
                                      <p:to>
                                        <p:strVal val="visible"/>
                                      </p:to>
                                    </p:set>
                                    <p:animEffect filter="fade" transition="in">
                                      <p:cBhvr>
                                        <p:cTn dur="1000"/>
                                        <p:tgtEl>
                                          <p:spTgt spid="65">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gcb513fc991_1_0"/>
          <p:cNvSpPr txBox="1"/>
          <p:nvPr>
            <p:ph idx="1" type="body"/>
          </p:nvPr>
        </p:nvSpPr>
        <p:spPr>
          <a:xfrm>
            <a:off x="463300" y="3379250"/>
            <a:ext cx="8410500" cy="1449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GB"/>
              <a:t>Here are some examples: pseudoscience, pseudopsychology, pseudophilosophy, in the study of plants (botany) pseudo can mean that a plant has a coincidental resemblance to another e.g. Iris pseud</a:t>
            </a:r>
            <a:r>
              <a:rPr b="1" lang="en-GB"/>
              <a:t>acorus</a:t>
            </a:r>
            <a:r>
              <a:rPr lang="en-GB"/>
              <a:t> is similar to the “</a:t>
            </a:r>
            <a:r>
              <a:rPr b="1" lang="en-GB"/>
              <a:t>Acorus</a:t>
            </a:r>
            <a:r>
              <a:rPr lang="en-GB"/>
              <a:t>” plant.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72" name="Google Shape;72;gcb513fc991_1_0"/>
          <p:cNvSpPr txBox="1"/>
          <p:nvPr>
            <p:ph type="title"/>
          </p:nvPr>
        </p:nvSpPr>
        <p:spPr>
          <a:xfrm>
            <a:off x="145850" y="138700"/>
            <a:ext cx="8522100" cy="597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GB"/>
              <a:t>Pseudocode</a:t>
            </a:r>
            <a:endParaRPr/>
          </a:p>
        </p:txBody>
      </p:sp>
      <p:sp>
        <p:nvSpPr>
          <p:cNvPr id="73" name="Google Shape;73;gcb513fc991_1_0"/>
          <p:cNvSpPr txBox="1"/>
          <p:nvPr>
            <p:ph idx="12" type="sldNum"/>
          </p:nvPr>
        </p:nvSpPr>
        <p:spPr>
          <a:xfrm>
            <a:off x="8832200" y="4829300"/>
            <a:ext cx="3117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sp>
        <p:nvSpPr>
          <p:cNvPr id="74" name="Google Shape;74;gcb513fc991_1_0"/>
          <p:cNvSpPr txBox="1"/>
          <p:nvPr>
            <p:ph idx="1" type="body"/>
          </p:nvPr>
        </p:nvSpPr>
        <p:spPr>
          <a:xfrm>
            <a:off x="463300" y="735700"/>
            <a:ext cx="5724600" cy="424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 prefix pseudo comes from the Greek language and means “false” or “lying”.  You may have heard that some people (criminals and others) may have a second name called a pseudonym, which means false name.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Have you heard of any other use of pseudo to show that something is false or pretend or in this case a “type of”?</a:t>
            </a:r>
            <a:endParaRPr/>
          </a:p>
          <a:p>
            <a:pPr indent="0" lvl="0" marL="0" rtl="0" algn="l">
              <a:spcBef>
                <a:spcPts val="0"/>
              </a:spcBef>
              <a:spcAft>
                <a:spcPts val="0"/>
              </a:spcAft>
              <a:buNone/>
            </a:pPr>
            <a:r>
              <a:t/>
            </a:r>
            <a:endParaRPr/>
          </a:p>
        </p:txBody>
      </p:sp>
      <p:pic>
        <p:nvPicPr>
          <p:cNvPr id="75" name="Google Shape;75;gcb513fc991_1_0"/>
          <p:cNvPicPr preferRelativeResize="0"/>
          <p:nvPr/>
        </p:nvPicPr>
        <p:blipFill>
          <a:blip r:embed="rId3">
            <a:alphaModFix/>
          </a:blip>
          <a:stretch>
            <a:fillRect/>
          </a:stretch>
        </p:blipFill>
        <p:spPr>
          <a:xfrm>
            <a:off x="6281825" y="138700"/>
            <a:ext cx="2027550" cy="3379250"/>
          </a:xfrm>
          <a:prstGeom prst="rect">
            <a:avLst/>
          </a:prstGeom>
          <a:noFill/>
          <a:ln>
            <a:noFill/>
          </a:ln>
        </p:spPr>
      </p:pic>
      <p:sp>
        <p:nvSpPr>
          <p:cNvPr id="76" name="Google Shape;76;gcb513fc991_1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Activity 1</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
                                            <p:txEl>
                                              <p:pRg end="0" st="0"/>
                                            </p:txEl>
                                          </p:spTgt>
                                        </p:tgtEl>
                                        <p:attrNameLst>
                                          <p:attrName>style.visibility</p:attrName>
                                        </p:attrNameLst>
                                      </p:cBhvr>
                                      <p:to>
                                        <p:strVal val="visible"/>
                                      </p:to>
                                    </p:set>
                                    <p:animEffect filter="fade" transition="in">
                                      <p:cBhvr>
                                        <p:cTn dur="1000"/>
                                        <p:tgtEl>
                                          <p:spTgt spid="7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
                                            <p:txEl>
                                              <p:pRg end="1" st="1"/>
                                            </p:txEl>
                                          </p:spTgt>
                                        </p:tgtEl>
                                        <p:attrNameLst>
                                          <p:attrName>style.visibility</p:attrName>
                                        </p:attrNameLst>
                                      </p:cBhvr>
                                      <p:to>
                                        <p:strVal val="visible"/>
                                      </p:to>
                                    </p:set>
                                    <p:animEffect filter="fade" transition="in">
                                      <p:cBhvr>
                                        <p:cTn dur="1000"/>
                                        <p:tgtEl>
                                          <p:spTgt spid="7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
                                            <p:txEl>
                                              <p:pRg end="2" st="2"/>
                                            </p:txEl>
                                          </p:spTgt>
                                        </p:tgtEl>
                                        <p:attrNameLst>
                                          <p:attrName>style.visibility</p:attrName>
                                        </p:attrNameLst>
                                      </p:cBhvr>
                                      <p:to>
                                        <p:strVal val="visible"/>
                                      </p:to>
                                    </p:set>
                                    <p:animEffect filter="fade" transition="in">
                                      <p:cBhvr>
                                        <p:cTn dur="1000"/>
                                        <p:tgtEl>
                                          <p:spTgt spid="7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
                                            <p:txEl>
                                              <p:pRg end="3" st="3"/>
                                            </p:txEl>
                                          </p:spTgt>
                                        </p:tgtEl>
                                        <p:attrNameLst>
                                          <p:attrName>style.visibility</p:attrName>
                                        </p:attrNameLst>
                                      </p:cBhvr>
                                      <p:to>
                                        <p:strVal val="visible"/>
                                      </p:to>
                                    </p:set>
                                    <p:animEffect filter="fade" transition="in">
                                      <p:cBhvr>
                                        <p:cTn dur="1000"/>
                                        <p:tgtEl>
                                          <p:spTgt spid="7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0" st="0"/>
                                            </p:txEl>
                                          </p:spTgt>
                                        </p:tgtEl>
                                        <p:attrNameLst>
                                          <p:attrName>style.visibility</p:attrName>
                                        </p:attrNameLst>
                                      </p:cBhvr>
                                      <p:to>
                                        <p:strVal val="visible"/>
                                      </p:to>
                                    </p:set>
                                    <p:animEffect filter="fade" transition="in">
                                      <p:cBhvr>
                                        <p:cTn dur="1000"/>
                                        <p:tgtEl>
                                          <p:spTgt spid="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1" st="1"/>
                                            </p:txEl>
                                          </p:spTgt>
                                        </p:tgtEl>
                                        <p:attrNameLst>
                                          <p:attrName>style.visibility</p:attrName>
                                        </p:attrNameLst>
                                      </p:cBhvr>
                                      <p:to>
                                        <p:strVal val="visible"/>
                                      </p:to>
                                    </p:set>
                                    <p:animEffect filter="fade" transition="in">
                                      <p:cBhvr>
                                        <p:cTn dur="1000"/>
                                        <p:tgtEl>
                                          <p:spTgt spid="7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2" st="2"/>
                                            </p:txEl>
                                          </p:spTgt>
                                        </p:tgtEl>
                                        <p:attrNameLst>
                                          <p:attrName>style.visibility</p:attrName>
                                        </p:attrNameLst>
                                      </p:cBhvr>
                                      <p:to>
                                        <p:strVal val="visible"/>
                                      </p:to>
                                    </p:set>
                                    <p:animEffect filter="fade" transition="in">
                                      <p:cBhvr>
                                        <p:cTn dur="1000"/>
                                        <p:tgtEl>
                                          <p:spTgt spid="7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xEl>
                                              <p:pRg end="3" st="3"/>
                                            </p:txEl>
                                          </p:spTgt>
                                        </p:tgtEl>
                                        <p:attrNameLst>
                                          <p:attrName>style.visibility</p:attrName>
                                        </p:attrNameLst>
                                      </p:cBhvr>
                                      <p:to>
                                        <p:strVal val="visible"/>
                                      </p:to>
                                    </p:set>
                                    <p:animEffect filter="fade" transition="in">
                                      <p:cBhvr>
                                        <p:cTn dur="1000"/>
                                        <p:tgtEl>
                                          <p:spTgt spid="71">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4091d50c28e7f75c_0"/>
          <p:cNvSpPr txBox="1"/>
          <p:nvPr>
            <p:ph idx="1" type="body"/>
          </p:nvPr>
        </p:nvSpPr>
        <p:spPr>
          <a:xfrm>
            <a:off x="310900" y="1017725"/>
            <a:ext cx="8522100" cy="381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Why do we call pseudocode “pseudo” code?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Computer code is intended to be read by machines, by computers, whereas pseudocode is intended to be read by humans.  So there’s nothing sneaky or underhand about it, it is just like computer code but it couldn’t be read by a computer.</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There is no specific, fixed syntax for pseudo code but there are some conventions, i.e. typical ways of doing things.</a:t>
            </a:r>
            <a:endParaRPr/>
          </a:p>
        </p:txBody>
      </p:sp>
      <p:sp>
        <p:nvSpPr>
          <p:cNvPr id="82" name="Google Shape;82;g4091d50c28e7f75c_0"/>
          <p:cNvSpPr txBox="1"/>
          <p:nvPr>
            <p:ph type="title"/>
          </p:nvPr>
        </p:nvSpPr>
        <p:spPr>
          <a:xfrm>
            <a:off x="145850" y="244025"/>
            <a:ext cx="8522100" cy="597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Pseudocode</a:t>
            </a:r>
            <a:endParaRPr/>
          </a:p>
        </p:txBody>
      </p:sp>
      <p:sp>
        <p:nvSpPr>
          <p:cNvPr id="83" name="Google Shape;83;g4091d50c28e7f75c_0"/>
          <p:cNvSpPr txBox="1"/>
          <p:nvPr>
            <p:ph idx="12" type="sldNum"/>
          </p:nvPr>
        </p:nvSpPr>
        <p:spPr>
          <a:xfrm>
            <a:off x="8832200" y="4829300"/>
            <a:ext cx="3117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sp>
        <p:nvSpPr>
          <p:cNvPr id="84" name="Google Shape;84;g4091d50c28e7f75c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Activity 1</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0" st="0"/>
                                            </p:txEl>
                                          </p:spTgt>
                                        </p:tgtEl>
                                        <p:attrNameLst>
                                          <p:attrName>style.visibility</p:attrName>
                                        </p:attrNameLst>
                                      </p:cBhvr>
                                      <p:to>
                                        <p:strVal val="visible"/>
                                      </p:to>
                                    </p:set>
                                    <p:animEffect filter="fade" transition="in">
                                      <p:cBhvr>
                                        <p:cTn dur="1000"/>
                                        <p:tgtEl>
                                          <p:spTgt spid="8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1" st="1"/>
                                            </p:txEl>
                                          </p:spTgt>
                                        </p:tgtEl>
                                        <p:attrNameLst>
                                          <p:attrName>style.visibility</p:attrName>
                                        </p:attrNameLst>
                                      </p:cBhvr>
                                      <p:to>
                                        <p:strVal val="visible"/>
                                      </p:to>
                                    </p:set>
                                    <p:animEffect filter="fade" transition="in">
                                      <p:cBhvr>
                                        <p:cTn dur="1000"/>
                                        <p:tgtEl>
                                          <p:spTgt spid="8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2" st="2"/>
                                            </p:txEl>
                                          </p:spTgt>
                                        </p:tgtEl>
                                        <p:attrNameLst>
                                          <p:attrName>style.visibility</p:attrName>
                                        </p:attrNameLst>
                                      </p:cBhvr>
                                      <p:to>
                                        <p:strVal val="visible"/>
                                      </p:to>
                                    </p:set>
                                    <p:animEffect filter="fade" transition="in">
                                      <p:cBhvr>
                                        <p:cTn dur="1000"/>
                                        <p:tgtEl>
                                          <p:spTgt spid="8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3" st="3"/>
                                            </p:txEl>
                                          </p:spTgt>
                                        </p:tgtEl>
                                        <p:attrNameLst>
                                          <p:attrName>style.visibility</p:attrName>
                                        </p:attrNameLst>
                                      </p:cBhvr>
                                      <p:to>
                                        <p:strVal val="visible"/>
                                      </p:to>
                                    </p:set>
                                    <p:animEffect filter="fade" transition="in">
                                      <p:cBhvr>
                                        <p:cTn dur="1000"/>
                                        <p:tgtEl>
                                          <p:spTgt spid="8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4" st="4"/>
                                            </p:txEl>
                                          </p:spTgt>
                                        </p:tgtEl>
                                        <p:attrNameLst>
                                          <p:attrName>style.visibility</p:attrName>
                                        </p:attrNameLst>
                                      </p:cBhvr>
                                      <p:to>
                                        <p:strVal val="visible"/>
                                      </p:to>
                                    </p:set>
                                    <p:animEffect filter="fade" transition="in">
                                      <p:cBhvr>
                                        <p:cTn dur="1000"/>
                                        <p:tgtEl>
                                          <p:spTgt spid="81">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g4091d50c28e7f75c_14"/>
          <p:cNvSpPr txBox="1"/>
          <p:nvPr>
            <p:ph idx="1" type="body"/>
          </p:nvPr>
        </p:nvSpPr>
        <p:spPr>
          <a:xfrm>
            <a:off x="310900" y="1017725"/>
            <a:ext cx="8522100" cy="381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OUTPUT –</a:t>
            </a:r>
            <a:r>
              <a:rPr lang="en-GB"/>
              <a:t> indicates that an output will appear on the screen</a:t>
            </a:r>
            <a:endParaRPr/>
          </a:p>
          <a:p>
            <a:pPr indent="0" lvl="0" marL="0" rtl="0" algn="l">
              <a:spcBef>
                <a:spcPts val="0"/>
              </a:spcBef>
              <a:spcAft>
                <a:spcPts val="0"/>
              </a:spcAft>
              <a:buNone/>
            </a:pPr>
            <a:r>
              <a:rPr b="1" lang="en-GB"/>
              <a:t>INPUT –</a:t>
            </a:r>
            <a:r>
              <a:rPr lang="en-GB"/>
              <a:t> indicates a user will be inputting something</a:t>
            </a:r>
            <a:endParaRPr b="1"/>
          </a:p>
          <a:p>
            <a:pPr indent="0" lvl="0" marL="0" rtl="0" algn="l">
              <a:spcBef>
                <a:spcPts val="0"/>
              </a:spcBef>
              <a:spcAft>
                <a:spcPts val="0"/>
              </a:spcAft>
              <a:buNone/>
            </a:pPr>
            <a:r>
              <a:rPr b="1" lang="en-GB"/>
              <a:t>STORE –</a:t>
            </a:r>
            <a:r>
              <a:rPr lang="en-GB"/>
              <a:t> indicates that a value is stored in a variable</a:t>
            </a:r>
            <a:endParaRPr/>
          </a:p>
          <a:p>
            <a:pPr indent="0" lvl="0" marL="0" rtl="0" algn="l">
              <a:spcBef>
                <a:spcPts val="0"/>
              </a:spcBef>
              <a:spcAft>
                <a:spcPts val="0"/>
              </a:spcAft>
              <a:buNone/>
            </a:pPr>
            <a:r>
              <a:rPr b="1" lang="en-GB"/>
              <a:t>FOR –</a:t>
            </a:r>
            <a:r>
              <a:rPr lang="en-GB"/>
              <a:t> a counting loop </a:t>
            </a:r>
            <a:r>
              <a:rPr b="1" lang="en-GB"/>
              <a:t>- iteration</a:t>
            </a:r>
            <a:endParaRPr b="1"/>
          </a:p>
          <a:p>
            <a:pPr indent="0" lvl="0" marL="0" rtl="0" algn="l">
              <a:spcBef>
                <a:spcPts val="0"/>
              </a:spcBef>
              <a:spcAft>
                <a:spcPts val="0"/>
              </a:spcAft>
              <a:buNone/>
            </a:pPr>
            <a:r>
              <a:rPr b="1" lang="en-GB"/>
              <a:t>REPEAT –</a:t>
            </a:r>
            <a:r>
              <a:rPr lang="en-GB"/>
              <a:t> UNTIL – a loop that has a condition at the end </a:t>
            </a:r>
            <a:r>
              <a:rPr b="1" lang="en-GB"/>
              <a:t>- iteration</a:t>
            </a:r>
            <a:endParaRPr b="1"/>
          </a:p>
          <a:p>
            <a:pPr indent="0" lvl="0" marL="0" rtl="0" algn="l">
              <a:spcBef>
                <a:spcPts val="0"/>
              </a:spcBef>
              <a:spcAft>
                <a:spcPts val="0"/>
              </a:spcAft>
              <a:buNone/>
            </a:pPr>
            <a:r>
              <a:rPr b="1" lang="en-GB"/>
              <a:t>IF – THEN –</a:t>
            </a:r>
            <a:r>
              <a:rPr lang="en-GB"/>
              <a:t> a decision in which a choice is made </a:t>
            </a:r>
            <a:r>
              <a:rPr b="1" lang="en-GB"/>
              <a:t>- selection</a:t>
            </a:r>
            <a:endParaRPr b="1"/>
          </a:p>
          <a:p>
            <a:pPr indent="0" lvl="0" marL="0" rtl="0" algn="l">
              <a:spcBef>
                <a:spcPts val="0"/>
              </a:spcBef>
              <a:spcAft>
                <a:spcPts val="0"/>
              </a:spcAft>
              <a:buNone/>
            </a:pPr>
            <a:r>
              <a:rPr b="1" lang="en-GB"/>
              <a:t>ELSE IF </a:t>
            </a:r>
            <a:r>
              <a:rPr b="1" lang="en-GB"/>
              <a:t>– </a:t>
            </a:r>
            <a:r>
              <a:rPr lang="en-GB"/>
              <a:t>if the first condition is false </a:t>
            </a:r>
            <a:r>
              <a:rPr b="1" lang="en-GB"/>
              <a:t>- selection</a:t>
            </a:r>
            <a:endParaRPr b="1"/>
          </a:p>
          <a:p>
            <a:pPr indent="0" lvl="0" marL="0" rtl="0" algn="l">
              <a:spcBef>
                <a:spcPts val="0"/>
              </a:spcBef>
              <a:spcAft>
                <a:spcPts val="0"/>
              </a:spcAft>
              <a:buNone/>
            </a:pPr>
            <a:r>
              <a:rPr b="1" lang="en-GB"/>
              <a:t>ELSE</a:t>
            </a:r>
            <a:endParaRPr b="1"/>
          </a:p>
          <a:p>
            <a:pPr indent="0" lvl="0" marL="0" rtl="0" algn="l">
              <a:spcBef>
                <a:spcPts val="0"/>
              </a:spcBef>
              <a:spcAft>
                <a:spcPts val="0"/>
              </a:spcAft>
              <a:buNone/>
            </a:pPr>
            <a:r>
              <a:rPr b="1" lang="en-GB"/>
              <a:t>WHILE –</a:t>
            </a:r>
            <a:r>
              <a:rPr lang="en-GB"/>
              <a:t> a loop </a:t>
            </a:r>
            <a:r>
              <a:rPr b="1" lang="en-GB"/>
              <a:t>- iteration that has a condition at the beginning</a:t>
            </a:r>
            <a:endParaRPr b="1"/>
          </a:p>
          <a:p>
            <a:pPr indent="0" lvl="0" marL="0" rtl="0" algn="l">
              <a:spcBef>
                <a:spcPts val="0"/>
              </a:spcBef>
              <a:spcAft>
                <a:spcPts val="0"/>
              </a:spcAft>
              <a:buNone/>
            </a:pPr>
            <a:r>
              <a:rPr lang="en-GB"/>
              <a:t>Instructions that occur inside a selection or iteration are usually indented</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Let’s look at an example together:</a:t>
            </a:r>
            <a:endParaRPr/>
          </a:p>
          <a:p>
            <a:pPr indent="0" lvl="0" marL="0" rtl="0" algn="l">
              <a:spcBef>
                <a:spcPts val="0"/>
              </a:spcBef>
              <a:spcAft>
                <a:spcPts val="0"/>
              </a:spcAft>
              <a:buNone/>
            </a:pPr>
            <a:r>
              <a:t/>
            </a:r>
            <a:endParaRPr/>
          </a:p>
        </p:txBody>
      </p:sp>
      <p:sp>
        <p:nvSpPr>
          <p:cNvPr id="90" name="Google Shape;90;g4091d50c28e7f75c_14"/>
          <p:cNvSpPr txBox="1"/>
          <p:nvPr>
            <p:ph type="title"/>
          </p:nvPr>
        </p:nvSpPr>
        <p:spPr>
          <a:xfrm>
            <a:off x="145850" y="138700"/>
            <a:ext cx="8522100" cy="597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Pseudocode</a:t>
            </a:r>
            <a:endParaRPr/>
          </a:p>
        </p:txBody>
      </p:sp>
      <p:sp>
        <p:nvSpPr>
          <p:cNvPr id="91" name="Google Shape;91;g4091d50c28e7f75c_14"/>
          <p:cNvSpPr txBox="1"/>
          <p:nvPr>
            <p:ph idx="12" type="sldNum"/>
          </p:nvPr>
        </p:nvSpPr>
        <p:spPr>
          <a:xfrm>
            <a:off x="8832200" y="4829300"/>
            <a:ext cx="3117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sp>
        <p:nvSpPr>
          <p:cNvPr id="92" name="Google Shape;92;g4091d50c28e7f75c_14"/>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Activity 1</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g4091d50c28e7f75c_32"/>
          <p:cNvSpPr txBox="1"/>
          <p:nvPr>
            <p:ph idx="1" type="body"/>
          </p:nvPr>
        </p:nvSpPr>
        <p:spPr>
          <a:xfrm>
            <a:off x="310900" y="1017725"/>
            <a:ext cx="8522100" cy="381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 program that asks the user what they want for breakfast and keeps asking until they say cornflakes.  If they don’t say cornflakes ask them to try again.</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If you finish this very quickly design another algorithm which uses other types of selection and iteration.</a:t>
            </a:r>
            <a:endParaRPr/>
          </a:p>
        </p:txBody>
      </p:sp>
      <p:sp>
        <p:nvSpPr>
          <p:cNvPr id="98" name="Google Shape;98;g4091d50c28e7f75c_32"/>
          <p:cNvSpPr txBox="1"/>
          <p:nvPr>
            <p:ph type="title"/>
          </p:nvPr>
        </p:nvSpPr>
        <p:spPr>
          <a:xfrm>
            <a:off x="146350" y="310900"/>
            <a:ext cx="8522100" cy="706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Put this into pseudocode</a:t>
            </a:r>
            <a:endParaRPr/>
          </a:p>
        </p:txBody>
      </p:sp>
      <p:sp>
        <p:nvSpPr>
          <p:cNvPr id="99" name="Google Shape;99;g4091d50c28e7f75c_32"/>
          <p:cNvSpPr txBox="1"/>
          <p:nvPr>
            <p:ph idx="12" type="sldNum"/>
          </p:nvPr>
        </p:nvSpPr>
        <p:spPr>
          <a:xfrm>
            <a:off x="8832200" y="4829300"/>
            <a:ext cx="3117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pic>
        <p:nvPicPr>
          <p:cNvPr id="100" name="Google Shape;100;g4091d50c28e7f75c_32"/>
          <p:cNvPicPr preferRelativeResize="0"/>
          <p:nvPr/>
        </p:nvPicPr>
        <p:blipFill>
          <a:blip r:embed="rId3">
            <a:alphaModFix/>
          </a:blip>
          <a:stretch>
            <a:fillRect/>
          </a:stretch>
        </p:blipFill>
        <p:spPr>
          <a:xfrm>
            <a:off x="3165385" y="1872498"/>
            <a:ext cx="2194541" cy="2101949"/>
          </a:xfrm>
          <a:prstGeom prst="rect">
            <a:avLst/>
          </a:prstGeom>
          <a:noFill/>
          <a:ln>
            <a:noFill/>
          </a:ln>
        </p:spPr>
      </p:pic>
      <p:sp>
        <p:nvSpPr>
          <p:cNvPr id="101" name="Google Shape;101;g4091d50c28e7f75c_32"/>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Activity 1</a:t>
            </a:r>
            <a:endParaRPr b="0" i="0" sz="1400" u="none" cap="none" strike="noStrike">
              <a:solidFill>
                <a:srgbClr val="666666"/>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nkmakes">
  <a:themeElements>
    <a:clrScheme name="Simple Light">
      <a:dk1>
        <a:srgbClr val="5B5BA5"/>
      </a:dk1>
      <a:lt1>
        <a:srgbClr val="FFFFFF"/>
      </a:lt1>
      <a:dk2>
        <a:srgbClr val="E9E9F3"/>
      </a:dk2>
      <a:lt2>
        <a:srgbClr val="F2F6FC"/>
      </a:lt2>
      <a:accent1>
        <a:srgbClr val="E9F7FC"/>
      </a:accent1>
      <a:accent2>
        <a:srgbClr val="FFEFDA"/>
      </a:accent2>
      <a:accent3>
        <a:srgbClr val="ECF8F5"/>
      </a:accent3>
      <a:accent4>
        <a:srgbClr val="FEF2F6"/>
      </a:accent4>
      <a:accent5>
        <a:srgbClr val="E6E6EA"/>
      </a:accent5>
      <a:accent6>
        <a:srgbClr val="F0F6ED"/>
      </a:accent6>
      <a:hlink>
        <a:srgbClr val="3197A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